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55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4527878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title"/>
          </p:nvPr>
        </p:nvSpPr>
        <p:spPr>
          <a:xfrm>
            <a:off x="952500" y="444500"/>
            <a:ext cx="11099800" cy="1674912"/>
          </a:xfrm>
          <a:prstGeom prst="rect">
            <a:avLst/>
          </a:prstGeom>
        </p:spPr>
        <p:txBody>
          <a:bodyPr>
            <a:normAutofit fontScale="90000"/>
          </a:bodyPr>
          <a:lstStyle>
            <a:lvl1pPr defTabSz="379729">
              <a:defRPr sz="5200">
                <a:solidFill>
                  <a:srgbClr val="0096FF"/>
                </a:solidFill>
              </a:defRPr>
            </a:lvl1pPr>
          </a:lstStyle>
          <a:p>
            <a:r>
              <a:rPr lang="en-GB" dirty="0" smtClean="0"/>
              <a:t>There is no better time and place </a:t>
            </a:r>
            <a:br>
              <a:rPr lang="en-GB" dirty="0" smtClean="0"/>
            </a:br>
            <a:r>
              <a:rPr lang="en-GB" dirty="0" smtClean="0"/>
              <a:t>than the here and now</a:t>
            </a:r>
            <a:endParaRPr lang="en-GB" dirty="0"/>
          </a:p>
        </p:txBody>
      </p:sp>
      <p:sp>
        <p:nvSpPr>
          <p:cNvPr id="120" name="Shape 120"/>
          <p:cNvSpPr>
            <a:spLocks noGrp="1"/>
          </p:cNvSpPr>
          <p:nvPr>
            <p:ph type="body" idx="1"/>
          </p:nvPr>
        </p:nvSpPr>
        <p:spPr>
          <a:prstGeom prst="rect">
            <a:avLst/>
          </a:prstGeom>
        </p:spPr>
        <p:txBody>
          <a:bodyPr>
            <a:normAutofit lnSpcReduction="10000"/>
          </a:bodyPr>
          <a:lstStyle/>
          <a:p>
            <a:pPr marL="391159" indent="-391159" defTabSz="514095">
              <a:spcBef>
                <a:spcPts val="3600"/>
              </a:spcBef>
              <a:defRPr sz="3168"/>
            </a:pPr>
            <a:r>
              <a:rPr lang="en-GB" dirty="0" smtClean="0">
                <a:solidFill>
                  <a:schemeClr val="tx1"/>
                </a:solidFill>
              </a:rPr>
              <a:t>Over the course of the years, I have asked myself every now again and again what life might have been like if I had been born in another place or at another time.</a:t>
            </a:r>
          </a:p>
          <a:p>
            <a:pPr marL="391159" indent="-391159" defTabSz="514095">
              <a:spcBef>
                <a:spcPts val="3600"/>
              </a:spcBef>
              <a:defRPr sz="3168"/>
            </a:pPr>
            <a:r>
              <a:rPr lang="en-GB" dirty="0" smtClean="0">
                <a:solidFill>
                  <a:schemeClr val="tx1"/>
                </a:solidFill>
              </a:rPr>
              <a:t>I invariably come up with the same answer, namely that living here and now, doing what I do, is an enormous privilege.</a:t>
            </a:r>
          </a:p>
          <a:p>
            <a:pPr marL="391159" indent="-391159" defTabSz="514095">
              <a:spcBef>
                <a:spcPts val="3600"/>
              </a:spcBef>
              <a:defRPr sz="3168"/>
            </a:pPr>
            <a:r>
              <a:rPr lang="en-GB" dirty="0" smtClean="0">
                <a:solidFill>
                  <a:schemeClr val="tx1"/>
                </a:solidFill>
              </a:rPr>
              <a:t>At a time where we seem to hear the word ‘crisis’ far too often, the fact is that over the last 50 years the world has become a better place. </a:t>
            </a:r>
          </a:p>
          <a:p>
            <a:pPr marL="391159" indent="-391159" defTabSz="514095">
              <a:spcBef>
                <a:spcPts val="3600"/>
              </a:spcBef>
              <a:defRPr sz="3168"/>
            </a:pPr>
            <a:r>
              <a:rPr lang="en-GB" dirty="0" smtClean="0">
                <a:solidFill>
                  <a:schemeClr val="tx1"/>
                </a:solidFill>
              </a:rPr>
              <a:t>Never before in history have so many humans enjoyed such </a:t>
            </a:r>
            <a:r>
              <a:rPr lang="en-GB" dirty="0" smtClean="0"/>
              <a:t>excellent living conditions. </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952500" y="444500"/>
            <a:ext cx="11099800" cy="1850281"/>
          </a:xfrm>
          <a:prstGeom prst="rect">
            <a:avLst/>
          </a:prstGeom>
        </p:spPr>
        <p:txBody>
          <a:bodyPr/>
          <a:lstStyle>
            <a:lvl1pPr defTabSz="426466">
              <a:defRPr sz="5840">
                <a:solidFill>
                  <a:srgbClr val="0096FF"/>
                </a:solidFill>
              </a:defRPr>
            </a:lvl1pPr>
          </a:lstStyle>
          <a:p>
            <a:r>
              <a:rPr dirty="0"/>
              <a:t>There is no better </a:t>
            </a:r>
            <a:r>
              <a:rPr dirty="0" smtClean="0"/>
              <a:t>time</a:t>
            </a:r>
            <a:r>
              <a:rPr lang="fr-FR" dirty="0" smtClean="0"/>
              <a:t> and place</a:t>
            </a:r>
            <a:endParaRPr dirty="0"/>
          </a:p>
        </p:txBody>
      </p:sp>
      <p:sp>
        <p:nvSpPr>
          <p:cNvPr id="123" name="Shape 123"/>
          <p:cNvSpPr>
            <a:spLocks noGrp="1"/>
          </p:cNvSpPr>
          <p:nvPr>
            <p:ph type="body" idx="1"/>
          </p:nvPr>
        </p:nvSpPr>
        <p:spPr>
          <a:xfrm>
            <a:off x="952500" y="2294781"/>
            <a:ext cx="11099800" cy="6286500"/>
          </a:xfrm>
          <a:prstGeom prst="rect">
            <a:avLst/>
          </a:prstGeom>
        </p:spPr>
        <p:txBody>
          <a:bodyPr>
            <a:normAutofit/>
          </a:bodyPr>
          <a:lstStyle/>
          <a:p>
            <a:pPr marL="240030" indent="-240030" defTabSz="315468">
              <a:spcBef>
                <a:spcPts val="2200"/>
              </a:spcBef>
              <a:defRPr sz="1944"/>
            </a:pPr>
            <a:r>
              <a:rPr lang="en-GB" dirty="0" smtClean="0"/>
              <a:t>Until very recently human history was a never-ending succession of natural catastrophes, wars, disease and famine. And it may well be that things will continue in this way in the future. However, the fact is that over the last 50 years we have succeeded, at least temporarily, in reducing the number and impact of these disasters.</a:t>
            </a:r>
          </a:p>
          <a:p>
            <a:pPr marL="480060" lvl="1" indent="-240030" defTabSz="315468">
              <a:spcBef>
                <a:spcPts val="2200"/>
              </a:spcBef>
              <a:defRPr sz="1944"/>
            </a:pPr>
            <a:r>
              <a:rPr lang="en-GB" dirty="0" smtClean="0">
                <a:latin typeface="Helvetica"/>
                <a:ea typeface="Helvetica"/>
                <a:cs typeface="Helvetica"/>
                <a:sym typeface="Helvetica"/>
              </a:rPr>
              <a:t>Famine</a:t>
            </a:r>
            <a:r>
              <a:rPr lang="en-GB" dirty="0" smtClean="0"/>
              <a:t> has been eradicated in many parts of the world. In 2017 more people will die because they are overweight than as a result of malnutrition. </a:t>
            </a:r>
          </a:p>
          <a:p>
            <a:pPr marL="480060" lvl="1" indent="-240030" defTabSz="315468">
              <a:spcBef>
                <a:spcPts val="2200"/>
              </a:spcBef>
              <a:defRPr sz="1944"/>
            </a:pPr>
            <a:r>
              <a:rPr lang="en-GB" dirty="0" smtClean="0"/>
              <a:t>Natural catastrophes and even </a:t>
            </a:r>
            <a:r>
              <a:rPr lang="en-GB" dirty="0" smtClean="0">
                <a:latin typeface="Helvetica"/>
                <a:ea typeface="Helvetica"/>
                <a:cs typeface="Helvetica"/>
                <a:sym typeface="Helvetica"/>
              </a:rPr>
              <a:t>epidemics </a:t>
            </a:r>
            <a:r>
              <a:rPr lang="en-GB" dirty="0" smtClean="0"/>
              <a:t>no longer wipe out entire populations. Just imagine for a moment if AIDS had occurred in medieval times. It would probably have decimated a large proportion of humanity.</a:t>
            </a:r>
            <a:endParaRPr lang="en-GB" dirty="0" smtClean="0">
              <a:latin typeface="Times New Roman"/>
              <a:ea typeface="Times New Roman"/>
              <a:cs typeface="Times New Roman"/>
              <a:sym typeface="Times New Roman"/>
            </a:endParaRPr>
          </a:p>
          <a:p>
            <a:pPr marL="480060" lvl="1" indent="-240030" defTabSz="315468">
              <a:spcBef>
                <a:spcPts val="2200"/>
              </a:spcBef>
              <a:defRPr sz="1944"/>
            </a:pPr>
            <a:r>
              <a:rPr lang="en-GB" dirty="0" smtClean="0"/>
              <a:t>Of course, even today’s world could still be a more </a:t>
            </a:r>
            <a:r>
              <a:rPr lang="en-GB" dirty="0" smtClean="0">
                <a:latin typeface="Helvetica"/>
                <a:ea typeface="Helvetica"/>
                <a:cs typeface="Helvetica"/>
                <a:sym typeface="Helvetica"/>
              </a:rPr>
              <a:t>peaceful place</a:t>
            </a:r>
            <a:r>
              <a:rPr lang="en-GB" dirty="0" smtClean="0"/>
              <a:t>. But we must realise that the relative number of humans killed as a result of war and conflict worldwide has dropped to a historical low. This number is now </a:t>
            </a:r>
            <a:r>
              <a:rPr lang="en-GB" dirty="0" smtClean="0"/>
              <a:t>for certain years lower </a:t>
            </a:r>
            <a:r>
              <a:rPr lang="en-GB" dirty="0" smtClean="0"/>
              <a:t>than the number of suicides. </a:t>
            </a:r>
          </a:p>
          <a:p>
            <a:pPr marL="480060" lvl="1" indent="-240030" defTabSz="315468">
              <a:spcBef>
                <a:spcPts val="2200"/>
              </a:spcBef>
              <a:defRPr sz="1944"/>
            </a:pPr>
            <a:r>
              <a:rPr lang="en-GB" dirty="0" smtClean="0"/>
              <a:t>And it is not just our material living conditions which have improved dramatically over the last few decades. We live in a world today where a large portion of the earth’s population has access to good </a:t>
            </a:r>
            <a:r>
              <a:rPr lang="en-GB" dirty="0" smtClean="0">
                <a:latin typeface="Helvetica"/>
                <a:ea typeface="Helvetica"/>
                <a:cs typeface="Helvetica"/>
                <a:sym typeface="Helvetica"/>
              </a:rPr>
              <a:t>education</a:t>
            </a:r>
            <a:r>
              <a:rPr lang="en-GB" dirty="0" smtClean="0"/>
              <a:t> and where knowledge is just a mouse click away. I could go on....</a:t>
            </a:r>
          </a:p>
          <a:p>
            <a:pPr marL="240030" indent="-240030" defTabSz="315468">
              <a:spcBef>
                <a:spcPts val="2200"/>
              </a:spcBef>
              <a:defRPr sz="1944"/>
            </a:pPr>
            <a:r>
              <a:rPr lang="en-GB" dirty="0" smtClean="0"/>
              <a:t>The ILL has over the last 50 years </a:t>
            </a:r>
            <a:r>
              <a:rPr lang="en-GB" dirty="0" smtClean="0">
                <a:solidFill>
                  <a:srgbClr val="45A4FC"/>
                </a:solidFill>
              </a:rPr>
              <a:t>made its own humble contribution </a:t>
            </a:r>
            <a:r>
              <a:rPr lang="en-GB" dirty="0" smtClean="0"/>
              <a:t>to this progress.</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952500" y="444500"/>
            <a:ext cx="11099800" cy="1850281"/>
          </a:xfrm>
          <a:prstGeom prst="rect">
            <a:avLst/>
          </a:prstGeom>
        </p:spPr>
        <p:txBody>
          <a:bodyPr/>
          <a:lstStyle>
            <a:lvl1pPr defTabSz="467359">
              <a:defRPr sz="6400">
                <a:solidFill>
                  <a:srgbClr val="0096FF"/>
                </a:solidFill>
              </a:defRPr>
            </a:lvl1pPr>
          </a:lstStyle>
          <a:p>
            <a:r>
              <a:t>Acknowledging achievements</a:t>
            </a:r>
          </a:p>
        </p:txBody>
      </p:sp>
      <p:sp>
        <p:nvSpPr>
          <p:cNvPr id="126" name="Shape 126"/>
          <p:cNvSpPr>
            <a:spLocks noGrp="1"/>
          </p:cNvSpPr>
          <p:nvPr>
            <p:ph type="body" idx="1"/>
          </p:nvPr>
        </p:nvSpPr>
        <p:spPr>
          <a:prstGeom prst="rect">
            <a:avLst/>
          </a:prstGeom>
        </p:spPr>
        <p:txBody>
          <a:bodyPr/>
          <a:lstStyle/>
          <a:p>
            <a:pPr marL="288925" indent="-288925" defTabSz="379729">
              <a:spcBef>
                <a:spcPts val="2700"/>
              </a:spcBef>
              <a:defRPr sz="2340"/>
            </a:pPr>
            <a:r>
              <a:rPr lang="en-GB" dirty="0" smtClean="0">
                <a:latin typeface="+mj-lt"/>
                <a:ea typeface="Calibri"/>
                <a:cs typeface="Calibri"/>
                <a:sym typeface="Calibri"/>
              </a:rPr>
              <a:t>By acknowledging our achievements,</a:t>
            </a:r>
            <a:r>
              <a:rPr lang="en-GB" dirty="0" smtClean="0">
                <a:latin typeface="+mj-lt"/>
              </a:rPr>
              <a:t> </a:t>
            </a:r>
            <a:r>
              <a:rPr lang="en-GB" dirty="0" smtClean="0"/>
              <a:t>we send out a clear message. It is a message of hope that we can secure these achievements for the future, that it is possible to make them sustainable.</a:t>
            </a:r>
            <a:endParaRPr lang="en-GB" dirty="0" smtClean="0">
              <a:latin typeface="Times New Roman"/>
              <a:ea typeface="Times New Roman"/>
              <a:cs typeface="Times New Roman"/>
              <a:sym typeface="Times New Roman"/>
            </a:endParaRPr>
          </a:p>
          <a:p>
            <a:pPr marL="288925" indent="-288925" defTabSz="379729">
              <a:spcBef>
                <a:spcPts val="2700"/>
              </a:spcBef>
              <a:defRPr sz="2340"/>
            </a:pPr>
            <a:r>
              <a:rPr lang="en-GB" dirty="0" smtClean="0"/>
              <a:t>Our past achievements are the fruit of the technology explosion we have witnessed over the last </a:t>
            </a:r>
            <a:r>
              <a:rPr lang="en-GB" dirty="0" smtClean="0"/>
              <a:t>century embedded in a humanist system of values . </a:t>
            </a:r>
            <a:endParaRPr lang="en-GB" dirty="0" smtClean="0">
              <a:latin typeface="Times New Roman"/>
              <a:ea typeface="Times New Roman"/>
              <a:cs typeface="Times New Roman"/>
              <a:sym typeface="Times New Roman"/>
            </a:endParaRPr>
          </a:p>
          <a:p>
            <a:pPr marL="288925" indent="-288925" defTabSz="379729">
              <a:spcBef>
                <a:spcPts val="2700"/>
              </a:spcBef>
              <a:defRPr sz="2340"/>
            </a:pPr>
            <a:r>
              <a:rPr lang="en-GB" dirty="0" smtClean="0"/>
              <a:t>Making these achievements sustainable will require more and better technology. </a:t>
            </a:r>
          </a:p>
          <a:p>
            <a:pPr marL="288925" indent="-288925" defTabSz="379729">
              <a:spcBef>
                <a:spcPts val="2700"/>
              </a:spcBef>
              <a:defRPr sz="2340"/>
            </a:pPr>
            <a:r>
              <a:rPr lang="en-GB" dirty="0" smtClean="0"/>
              <a:t>Technological progress has always relied on prior scientific knowledge.</a:t>
            </a:r>
          </a:p>
          <a:p>
            <a:pPr marL="577850" lvl="1" indent="-288925" defTabSz="379729">
              <a:spcBef>
                <a:spcPts val="2700"/>
              </a:spcBef>
              <a:defRPr sz="2340"/>
            </a:pPr>
            <a:r>
              <a:rPr lang="en-GB" dirty="0" smtClean="0"/>
              <a:t>Engineers could not have come up with energy-saving LEDs if scientists had not paved the way by developing the physics of semiconductors. </a:t>
            </a:r>
          </a:p>
          <a:p>
            <a:pPr marL="577850" lvl="1" indent="-288925" defTabSz="379729">
              <a:spcBef>
                <a:spcPts val="2700"/>
              </a:spcBef>
              <a:defRPr sz="2340"/>
            </a:pPr>
            <a:r>
              <a:rPr lang="en-GB" dirty="0" smtClean="0"/>
              <a:t>Pharmaceutical companies could not have developed genetic treatments if scientists had not deciphered the genetic codes governing biological processes. </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952500" y="444500"/>
            <a:ext cx="11099800" cy="1850281"/>
          </a:xfrm>
          <a:prstGeom prst="rect">
            <a:avLst/>
          </a:prstGeom>
        </p:spPr>
        <p:txBody>
          <a:bodyPr/>
          <a:lstStyle>
            <a:lvl1pPr defTabSz="432308">
              <a:defRPr sz="5920">
                <a:solidFill>
                  <a:srgbClr val="0096FF"/>
                </a:solidFill>
              </a:defRPr>
            </a:lvl1pPr>
          </a:lstStyle>
          <a:p>
            <a:r>
              <a:rPr dirty="0"/>
              <a:t>Materials research with neutrons</a:t>
            </a:r>
          </a:p>
        </p:txBody>
      </p:sp>
      <p:sp>
        <p:nvSpPr>
          <p:cNvPr id="129" name="Shape 129"/>
          <p:cNvSpPr>
            <a:spLocks noGrp="1"/>
          </p:cNvSpPr>
          <p:nvPr>
            <p:ph type="body" idx="1"/>
          </p:nvPr>
        </p:nvSpPr>
        <p:spPr>
          <a:prstGeom prst="rect">
            <a:avLst/>
          </a:prstGeom>
        </p:spPr>
        <p:txBody>
          <a:bodyPr/>
          <a:lstStyle/>
          <a:p>
            <a:pPr marL="293370" indent="-293370" defTabSz="385572">
              <a:spcBef>
                <a:spcPts val="2700"/>
              </a:spcBef>
              <a:defRPr sz="2376"/>
            </a:pPr>
            <a:r>
              <a:rPr lang="en-GB" dirty="0" smtClean="0">
                <a:latin typeface="+mj-lt"/>
                <a:ea typeface="Cambria"/>
                <a:cs typeface="Cambria"/>
                <a:sym typeface="Cambria"/>
              </a:rPr>
              <a:t>Given its importance for securing our standards of living, </a:t>
            </a:r>
            <a:r>
              <a:rPr lang="en-GB" dirty="0" smtClean="0">
                <a:latin typeface="+mj-lt"/>
              </a:rPr>
              <a:t>intensifying materials research is not an option, it is a necessity</a:t>
            </a:r>
            <a:r>
              <a:rPr lang="en-GB" dirty="0" smtClean="0">
                <a:latin typeface="+mj-lt"/>
                <a:ea typeface="Cambria"/>
                <a:cs typeface="Cambria"/>
                <a:sym typeface="Cambria"/>
              </a:rPr>
              <a:t>. </a:t>
            </a:r>
            <a:endParaRPr lang="en-GB" dirty="0" smtClean="0">
              <a:latin typeface="+mj-lt"/>
              <a:ea typeface="Times New Roman"/>
              <a:cs typeface="Times New Roman"/>
              <a:sym typeface="Times New Roman"/>
            </a:endParaRPr>
          </a:p>
          <a:p>
            <a:pPr marL="293370" indent="-293370" defTabSz="385572">
              <a:spcBef>
                <a:spcPts val="2700"/>
              </a:spcBef>
              <a:defRPr sz="2376"/>
            </a:pPr>
            <a:r>
              <a:rPr lang="en-GB" dirty="0" smtClean="0">
                <a:latin typeface="+mj-lt"/>
              </a:rPr>
              <a:t> We have a myriad of analytical tools available for performing this research. </a:t>
            </a:r>
            <a:endParaRPr lang="en-GB" dirty="0" smtClean="0">
              <a:latin typeface="+mj-lt"/>
              <a:ea typeface="Times New Roman"/>
              <a:cs typeface="Times New Roman"/>
              <a:sym typeface="Times New Roman"/>
            </a:endParaRPr>
          </a:p>
          <a:p>
            <a:pPr marL="293370" indent="-293370" defTabSz="385572">
              <a:spcBef>
                <a:spcPts val="2700"/>
              </a:spcBef>
              <a:defRPr sz="2376"/>
            </a:pPr>
            <a:r>
              <a:rPr lang="en-GB" dirty="0" smtClean="0">
                <a:latin typeface="+mj-lt"/>
              </a:rPr>
              <a:t>The most powerful of these tools are based on very large research infrastructures. </a:t>
            </a:r>
          </a:p>
          <a:p>
            <a:pPr marL="293370" indent="-293370" defTabSz="385572">
              <a:spcBef>
                <a:spcPts val="2700"/>
              </a:spcBef>
              <a:defRPr sz="2376"/>
            </a:pPr>
            <a:r>
              <a:rPr lang="en-GB" dirty="0" smtClean="0">
                <a:latin typeface="+mj-lt"/>
              </a:rPr>
              <a:t>The strategic importance of neutron sources within this portfolio is unequivocal. </a:t>
            </a:r>
          </a:p>
          <a:p>
            <a:pPr marL="293370" indent="-293370" defTabSz="385572">
              <a:spcBef>
                <a:spcPts val="2700"/>
              </a:spcBef>
              <a:defRPr sz="2376"/>
            </a:pPr>
            <a:r>
              <a:rPr lang="en-GB" dirty="0" smtClean="0">
                <a:latin typeface="+mj-lt"/>
              </a:rPr>
              <a:t>I hope that the examples you have heard about this afternoon of science performed at the ILL have convinced you of this.</a:t>
            </a:r>
          </a:p>
          <a:p>
            <a:pPr marL="293370" indent="-293370" defTabSz="385572">
              <a:spcBef>
                <a:spcPts val="2700"/>
              </a:spcBef>
              <a:defRPr sz="2376"/>
            </a:pPr>
            <a:r>
              <a:rPr lang="en-GB" dirty="0" smtClean="0">
                <a:latin typeface="+mj-lt"/>
              </a:rPr>
              <a:t>The considerable sums being invested in neutron sources all over the world are a testament to the strategic importance of neutrons</a:t>
            </a:r>
            <a:r>
              <a:rPr dirty="0" smtClean="0"/>
              <a:t>. </a:t>
            </a:r>
            <a:endParaRPr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952500" y="76200"/>
            <a:ext cx="11099800" cy="1225600"/>
          </a:xfrm>
          <a:prstGeom prst="rect">
            <a:avLst/>
          </a:prstGeom>
        </p:spPr>
        <p:txBody>
          <a:bodyPr/>
          <a:lstStyle>
            <a:lvl1pPr defTabSz="432308">
              <a:defRPr sz="5920">
                <a:solidFill>
                  <a:srgbClr val="0096FF"/>
                </a:solidFill>
              </a:defRPr>
            </a:lvl1pPr>
          </a:lstStyle>
          <a:p>
            <a:r>
              <a:t>Materials research with neutrons</a:t>
            </a:r>
          </a:p>
        </p:txBody>
      </p:sp>
      <p:sp>
        <p:nvSpPr>
          <p:cNvPr id="132" name="Shape 132"/>
          <p:cNvSpPr>
            <a:spLocks noGrp="1"/>
          </p:cNvSpPr>
          <p:nvPr>
            <p:ph type="body" idx="1"/>
          </p:nvPr>
        </p:nvSpPr>
        <p:spPr>
          <a:xfrm>
            <a:off x="463450" y="1301800"/>
            <a:ext cx="11588850" cy="7333060"/>
          </a:xfrm>
          <a:prstGeom prst="rect">
            <a:avLst/>
          </a:prstGeom>
        </p:spPr>
        <p:txBody>
          <a:bodyPr>
            <a:normAutofit/>
          </a:bodyPr>
          <a:lstStyle/>
          <a:p>
            <a:pPr marL="271145" indent="-271145" defTabSz="356362">
              <a:spcBef>
                <a:spcPts val="2500"/>
              </a:spcBef>
              <a:defRPr sz="2196"/>
            </a:pPr>
            <a:r>
              <a:rPr lang="en-GB" dirty="0" smtClean="0"/>
              <a:t>The European Neutron Fleet is the best in the world. For the coming decade the ILL has been entrusted with the responsibility of leading this fleet as its admiral’s vessel.  </a:t>
            </a:r>
            <a:endParaRPr lang="en-GB" dirty="0" smtClean="0">
              <a:latin typeface="Times New Roman"/>
              <a:ea typeface="Times New Roman"/>
              <a:cs typeface="Times New Roman"/>
              <a:sym typeface="Times New Roman"/>
            </a:endParaRPr>
          </a:p>
          <a:p>
            <a:pPr marL="271145" indent="-271145" defTabSz="356362">
              <a:spcBef>
                <a:spcPts val="2500"/>
              </a:spcBef>
              <a:defRPr sz="2196"/>
            </a:pPr>
            <a:r>
              <a:rPr lang="en-GB" dirty="0" smtClean="0"/>
              <a:t>This mission is clearly laid out in the Report of the European Strategy Forum on Research Infrastructures (ESFRI).</a:t>
            </a:r>
          </a:p>
          <a:p>
            <a:pPr marL="271145" indent="-271145" defTabSz="356362">
              <a:spcBef>
                <a:spcPts val="2500"/>
              </a:spcBef>
              <a:defRPr sz="2196"/>
            </a:pPr>
            <a:r>
              <a:rPr lang="en-GB" dirty="0" smtClean="0"/>
              <a:t>The ILL will make every effort to fulfil this mission. </a:t>
            </a:r>
            <a:endParaRPr lang="en-GB" dirty="0" smtClean="0">
              <a:latin typeface="Times New Roman"/>
              <a:ea typeface="Times New Roman"/>
              <a:cs typeface="Times New Roman"/>
              <a:sym typeface="Times New Roman"/>
            </a:endParaRPr>
          </a:p>
          <a:p>
            <a:pPr marL="271145" indent="-271145" defTabSz="356362">
              <a:spcBef>
                <a:spcPts val="2500"/>
              </a:spcBef>
              <a:defRPr sz="2196"/>
            </a:pPr>
            <a:r>
              <a:rPr lang="en-GB" dirty="0" smtClean="0"/>
              <a:t>By continuously upgrading its instruments and services as well as investing further in the safety and reliability of its source, ILL will continue to provide Europe’s neutron community with world-leading experimental capabilities. </a:t>
            </a:r>
            <a:endParaRPr lang="en-GB" dirty="0" smtClean="0">
              <a:latin typeface="Times New Roman"/>
              <a:ea typeface="Times New Roman"/>
              <a:cs typeface="Times New Roman"/>
              <a:sym typeface="Times New Roman"/>
            </a:endParaRPr>
          </a:p>
          <a:p>
            <a:pPr marL="271145" indent="-271145" defTabSz="356362">
              <a:spcBef>
                <a:spcPts val="2500"/>
              </a:spcBef>
              <a:defRPr sz="2196"/>
            </a:pPr>
            <a:r>
              <a:rPr lang="en-GB" dirty="0" smtClean="0"/>
              <a:t>This will allow ILL, together with Europe’s powerful national neutron facilities, to maintain Europe’s leading position in the field and pave the way for the advent of the ESS.</a:t>
            </a:r>
          </a:p>
          <a:p>
            <a:pPr marL="271145" indent="-271145" defTabSz="356362">
              <a:spcBef>
                <a:spcPts val="2500"/>
              </a:spcBef>
              <a:defRPr sz="2196"/>
            </a:pPr>
            <a:r>
              <a:rPr lang="en-GB" dirty="0" smtClean="0"/>
              <a:t>ILL will be able to do this thanks to </a:t>
            </a:r>
            <a:endParaRPr lang="en-GB" dirty="0" smtClean="0">
              <a:latin typeface="Times New Roman"/>
              <a:ea typeface="Times New Roman"/>
              <a:cs typeface="Times New Roman"/>
              <a:sym typeface="Times New Roman"/>
            </a:endParaRPr>
          </a:p>
          <a:p>
            <a:pPr marL="542290" lvl="1" indent="-271145" defTabSz="356362">
              <a:spcBef>
                <a:spcPts val="2500"/>
              </a:spcBef>
              <a:defRPr sz="2196"/>
            </a:pPr>
            <a:r>
              <a:rPr lang="en-GB" dirty="0" smtClean="0"/>
              <a:t>the tremendous dedication of its staff, </a:t>
            </a:r>
            <a:endParaRPr lang="en-GB" dirty="0" smtClean="0">
              <a:latin typeface="Times New Roman"/>
              <a:ea typeface="Times New Roman"/>
              <a:cs typeface="Times New Roman"/>
              <a:sym typeface="Times New Roman"/>
            </a:endParaRPr>
          </a:p>
          <a:p>
            <a:pPr marL="542290" lvl="1" indent="-271145" defTabSz="356362">
              <a:spcBef>
                <a:spcPts val="2500"/>
              </a:spcBef>
              <a:defRPr sz="2196"/>
            </a:pPr>
            <a:r>
              <a:rPr lang="en-GB" dirty="0" smtClean="0"/>
              <a:t>the excellence of its user community, and </a:t>
            </a:r>
            <a:endParaRPr lang="en-GB" dirty="0" smtClean="0">
              <a:latin typeface="Times New Roman"/>
              <a:ea typeface="Times New Roman"/>
              <a:cs typeface="Times New Roman"/>
              <a:sym typeface="Times New Roman"/>
            </a:endParaRPr>
          </a:p>
          <a:p>
            <a:pPr marL="542290" lvl="1" indent="-271145" defTabSz="356362">
              <a:spcBef>
                <a:spcPts val="2500"/>
              </a:spcBef>
              <a:defRPr sz="2196"/>
            </a:pPr>
            <a:r>
              <a:rPr lang="en-GB" dirty="0" smtClean="0"/>
              <a:t>the sense of responsibility and farsightedness of its funders.</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952500" y="444499"/>
            <a:ext cx="11099800" cy="1275161"/>
          </a:xfrm>
          <a:prstGeom prst="rect">
            <a:avLst/>
          </a:prstGeom>
        </p:spPr>
        <p:txBody>
          <a:bodyPr/>
          <a:lstStyle>
            <a:lvl1pPr defTabSz="560831">
              <a:defRPr sz="7679">
                <a:solidFill>
                  <a:srgbClr val="0096FF"/>
                </a:solidFill>
              </a:defRPr>
            </a:lvl1pPr>
          </a:lstStyle>
          <a:p>
            <a:r>
              <a:t>Societal Challenges</a:t>
            </a:r>
          </a:p>
        </p:txBody>
      </p:sp>
      <p:sp>
        <p:nvSpPr>
          <p:cNvPr id="135" name="Shape 135"/>
          <p:cNvSpPr>
            <a:spLocks noGrp="1"/>
          </p:cNvSpPr>
          <p:nvPr>
            <p:ph type="body" idx="1"/>
          </p:nvPr>
        </p:nvSpPr>
        <p:spPr>
          <a:xfrm>
            <a:off x="634999" y="2088554"/>
            <a:ext cx="11734802" cy="7013130"/>
          </a:xfrm>
          <a:prstGeom prst="rect">
            <a:avLst/>
          </a:prstGeom>
        </p:spPr>
        <p:txBody>
          <a:bodyPr>
            <a:normAutofit lnSpcReduction="10000"/>
          </a:bodyPr>
          <a:lstStyle/>
          <a:p>
            <a:pPr marL="337820" indent="-337820" defTabSz="443991">
              <a:spcBef>
                <a:spcPts val="3100"/>
              </a:spcBef>
              <a:defRPr sz="2736"/>
            </a:pPr>
            <a:r>
              <a:rPr lang="en-GB" dirty="0" smtClean="0"/>
              <a:t>Please allow me to finish with a few personal thoughts on a subject  close to my heart. </a:t>
            </a:r>
          </a:p>
          <a:p>
            <a:pPr marL="337820" indent="-337820" defTabSz="443991">
              <a:spcBef>
                <a:spcPts val="3100"/>
              </a:spcBef>
              <a:defRPr sz="2736"/>
            </a:pPr>
            <a:r>
              <a:rPr lang="en-GB" dirty="0" smtClean="0"/>
              <a:t>The concept of sustainability is an important policy tool at a time when human progress is threatening our planet’s fragile ecosystem. </a:t>
            </a:r>
          </a:p>
          <a:p>
            <a:pPr marL="337820" indent="-337820" defTabSz="443991">
              <a:spcBef>
                <a:spcPts val="3100"/>
              </a:spcBef>
              <a:defRPr sz="2736"/>
            </a:pPr>
            <a:r>
              <a:rPr lang="en-GB" dirty="0" smtClean="0"/>
              <a:t>It cannot, however, serve as a long-term goal. </a:t>
            </a:r>
          </a:p>
          <a:p>
            <a:pPr marL="337820" indent="-337820" defTabSz="443991">
              <a:spcBef>
                <a:spcPts val="3100"/>
              </a:spcBef>
              <a:defRPr sz="2736"/>
            </a:pPr>
            <a:r>
              <a:rPr lang="en-GB" dirty="0" smtClean="0"/>
              <a:t>Time and again humanity has made the mistake of considering its epoch as the climax of history. </a:t>
            </a:r>
          </a:p>
          <a:p>
            <a:pPr marL="337820" indent="-337820" defTabSz="443991">
              <a:spcBef>
                <a:spcPts val="3100"/>
              </a:spcBef>
              <a:defRPr sz="2736"/>
            </a:pPr>
            <a:r>
              <a:rPr lang="en-GB" dirty="0" smtClean="0"/>
              <a:t>And time and again history has proved humanity to be wrong. There is no place for a steady state. </a:t>
            </a:r>
            <a:endParaRPr lang="en-GB" dirty="0" smtClean="0">
              <a:latin typeface="Times New Roman"/>
              <a:ea typeface="Times New Roman"/>
              <a:cs typeface="Times New Roman"/>
              <a:sym typeface="Times New Roman"/>
            </a:endParaRPr>
          </a:p>
          <a:p>
            <a:pPr marL="337820" indent="-337820" defTabSz="443991">
              <a:spcBef>
                <a:spcPts val="3100"/>
              </a:spcBef>
              <a:defRPr sz="2736"/>
            </a:pPr>
            <a:r>
              <a:rPr lang="en-GB" dirty="0" smtClean="0"/>
              <a:t>Our world will continue to evolve and it will do so at an ever increasing pace because humanity empowered with potent technology is now the dominant evolutionary driving force. </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xfrm>
            <a:off x="952500" y="444500"/>
            <a:ext cx="11099800" cy="1850281"/>
          </a:xfrm>
          <a:prstGeom prst="rect">
            <a:avLst/>
          </a:prstGeom>
        </p:spPr>
        <p:txBody>
          <a:bodyPr/>
          <a:lstStyle>
            <a:lvl1pPr>
              <a:defRPr>
                <a:solidFill>
                  <a:srgbClr val="0096FF"/>
                </a:solidFill>
              </a:defRPr>
            </a:lvl1pPr>
          </a:lstStyle>
          <a:p>
            <a:r>
              <a:t>Societal Challenges</a:t>
            </a:r>
          </a:p>
        </p:txBody>
      </p:sp>
      <p:sp>
        <p:nvSpPr>
          <p:cNvPr id="138" name="Shape 138"/>
          <p:cNvSpPr>
            <a:spLocks noGrp="1"/>
          </p:cNvSpPr>
          <p:nvPr>
            <p:ph type="body" idx="1"/>
          </p:nvPr>
        </p:nvSpPr>
        <p:spPr>
          <a:prstGeom prst="rect">
            <a:avLst/>
          </a:prstGeom>
        </p:spPr>
        <p:txBody>
          <a:bodyPr/>
          <a:lstStyle/>
          <a:p>
            <a:pPr marL="280034" indent="-280034" defTabSz="368045">
              <a:spcBef>
                <a:spcPts val="2600"/>
              </a:spcBef>
              <a:defRPr sz="2268"/>
            </a:pPr>
            <a:r>
              <a:rPr lang="en-GB" b="1" dirty="0" smtClean="0"/>
              <a:t>If we believe in our capacity to steer the course of history, then our current </a:t>
            </a:r>
            <a:r>
              <a:rPr lang="en-GB" dirty="0" smtClean="0">
                <a:latin typeface="Helvetica"/>
                <a:ea typeface="Helvetica"/>
                <a:cs typeface="Helvetica"/>
                <a:sym typeface="Helvetica"/>
              </a:rPr>
              <a:t>societal</a:t>
            </a:r>
            <a:r>
              <a:rPr lang="en-GB" b="1" dirty="0" smtClean="0">
                <a:latin typeface="Helvetica"/>
                <a:ea typeface="Helvetica"/>
                <a:cs typeface="Helvetica"/>
                <a:sym typeface="Helvetica"/>
              </a:rPr>
              <a:t> </a:t>
            </a:r>
            <a:r>
              <a:rPr lang="en-GB" dirty="0" smtClean="0">
                <a:latin typeface="Helvetica"/>
                <a:ea typeface="Helvetica"/>
                <a:cs typeface="Helvetica"/>
                <a:sym typeface="Helvetica"/>
              </a:rPr>
              <a:t>challenges simply do not reach far enough. </a:t>
            </a:r>
            <a:endParaRPr lang="en-GB" dirty="0" smtClean="0">
              <a:latin typeface="Times New Roman"/>
              <a:ea typeface="Times New Roman"/>
              <a:cs typeface="Times New Roman"/>
              <a:sym typeface="Times New Roman"/>
            </a:endParaRPr>
          </a:p>
          <a:p>
            <a:pPr marL="280034" indent="-280034" defTabSz="368045">
              <a:spcBef>
                <a:spcPts val="2600"/>
              </a:spcBef>
              <a:defRPr sz="2268"/>
            </a:pPr>
            <a:r>
              <a:rPr lang="en-GB" b="1" dirty="0" smtClean="0"/>
              <a:t>Energy, transport, information and health are all </a:t>
            </a:r>
            <a:r>
              <a:rPr lang="en-GB" dirty="0" smtClean="0">
                <a:latin typeface="Helvetica"/>
                <a:ea typeface="Helvetica"/>
                <a:cs typeface="Helvetica"/>
                <a:sym typeface="Helvetica"/>
              </a:rPr>
              <a:t>means</a:t>
            </a:r>
            <a:r>
              <a:rPr lang="en-GB" b="1" dirty="0" smtClean="0"/>
              <a:t>. They do not provide us with </a:t>
            </a:r>
            <a:r>
              <a:rPr lang="en-GB" dirty="0" smtClean="0"/>
              <a:t>an </a:t>
            </a:r>
            <a:r>
              <a:rPr lang="en-GB" dirty="0" smtClean="0">
                <a:latin typeface="Helvetica"/>
                <a:ea typeface="Helvetica"/>
                <a:cs typeface="Helvetica"/>
                <a:sym typeface="Helvetica"/>
              </a:rPr>
              <a:t>agenda</a:t>
            </a:r>
            <a:r>
              <a:rPr lang="en-GB" b="1" dirty="0" smtClean="0"/>
              <a:t>.</a:t>
            </a:r>
          </a:p>
          <a:p>
            <a:pPr marL="280034" indent="-280034" defTabSz="368045">
              <a:spcBef>
                <a:spcPts val="2600"/>
              </a:spcBef>
              <a:defRPr sz="2268"/>
            </a:pPr>
            <a:r>
              <a:rPr lang="en-GB" b="1" dirty="0" smtClean="0"/>
              <a:t>The biggest challenge of all may actually be to </a:t>
            </a:r>
            <a:r>
              <a:rPr lang="en-GB" dirty="0" smtClean="0">
                <a:latin typeface="Helvetica"/>
                <a:ea typeface="Helvetica"/>
                <a:cs typeface="Helvetica"/>
                <a:sym typeface="Helvetica"/>
              </a:rPr>
              <a:t>set inspiring and enlightening goals</a:t>
            </a:r>
            <a:r>
              <a:rPr lang="en-GB" b="1" dirty="0" smtClean="0"/>
              <a:t> for our societies and in particular for our young people so that they do not drift off into disillusion or even worse become fanatics. </a:t>
            </a:r>
          </a:p>
          <a:p>
            <a:pPr marL="280034" indent="-280034" defTabSz="368045">
              <a:spcBef>
                <a:spcPts val="2600"/>
              </a:spcBef>
              <a:defRPr sz="2268"/>
            </a:pPr>
            <a:r>
              <a:rPr lang="en-GB" b="1" dirty="0" smtClean="0"/>
              <a:t>The belief in humanity’s ability to set its own agenda is probably </a:t>
            </a:r>
            <a:r>
              <a:rPr lang="en-GB" dirty="0" smtClean="0">
                <a:latin typeface="Helvetica"/>
                <a:ea typeface="Helvetica"/>
                <a:cs typeface="Helvetica"/>
                <a:sym typeface="Helvetica"/>
              </a:rPr>
              <a:t>Europe’s most precious gift to the world. </a:t>
            </a:r>
            <a:endParaRPr lang="en-GB" dirty="0" smtClean="0">
              <a:latin typeface="Times New Roman"/>
              <a:ea typeface="Times New Roman"/>
              <a:cs typeface="Times New Roman"/>
              <a:sym typeface="Times New Roman"/>
            </a:endParaRPr>
          </a:p>
          <a:p>
            <a:pPr marL="280034" indent="-280034" defTabSz="368045">
              <a:spcBef>
                <a:spcPts val="2600"/>
              </a:spcBef>
              <a:defRPr sz="2268"/>
            </a:pPr>
            <a:r>
              <a:rPr lang="en-GB" b="1" dirty="0" smtClean="0"/>
              <a:t>It is deeply rooted in the conviction that the workings of nature are amenable to rational understanding. </a:t>
            </a:r>
            <a:endParaRPr lang="en-GB" b="1" dirty="0" smtClean="0">
              <a:latin typeface="Times New Roman"/>
              <a:ea typeface="Times New Roman"/>
              <a:cs typeface="Times New Roman"/>
              <a:sym typeface="Times New Roman"/>
            </a:endParaRPr>
          </a:p>
          <a:p>
            <a:pPr marL="280034" indent="-280034" defTabSz="368045">
              <a:spcBef>
                <a:spcPts val="2600"/>
              </a:spcBef>
              <a:defRPr sz="2268"/>
            </a:pPr>
            <a:r>
              <a:rPr lang="en-GB" b="1" dirty="0" smtClean="0"/>
              <a:t>It has triggered the curiosity that has led to the discoveries that have revolutionised our societies.</a:t>
            </a:r>
            <a:endParaRPr lang="en-GB" b="1"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444500"/>
            <a:ext cx="11099800" cy="1850281"/>
          </a:xfrm>
          <a:prstGeom prst="rect">
            <a:avLst/>
          </a:prstGeom>
        </p:spPr>
        <p:txBody>
          <a:bodyPr/>
          <a:lstStyle>
            <a:lvl1pPr>
              <a:defRPr>
                <a:solidFill>
                  <a:srgbClr val="0096FF"/>
                </a:solidFill>
              </a:defRPr>
            </a:lvl1pPr>
          </a:lstStyle>
          <a:p>
            <a:r>
              <a:t>Societal Challenges</a:t>
            </a:r>
          </a:p>
        </p:txBody>
      </p:sp>
      <p:sp>
        <p:nvSpPr>
          <p:cNvPr id="141" name="Shape 141"/>
          <p:cNvSpPr>
            <a:spLocks noGrp="1"/>
          </p:cNvSpPr>
          <p:nvPr>
            <p:ph type="body" idx="1"/>
          </p:nvPr>
        </p:nvSpPr>
        <p:spPr>
          <a:prstGeom prst="rect">
            <a:avLst/>
          </a:prstGeom>
        </p:spPr>
        <p:txBody>
          <a:bodyPr/>
          <a:lstStyle/>
          <a:p>
            <a:pPr marL="320040" indent="-320040" defTabSz="420624">
              <a:spcBef>
                <a:spcPts val="3000"/>
              </a:spcBef>
              <a:defRPr sz="2592"/>
            </a:pPr>
            <a:r>
              <a:rPr lang="en-GB" dirty="0" smtClean="0"/>
              <a:t>Let us make sure that the adventure continues. </a:t>
            </a:r>
          </a:p>
          <a:p>
            <a:pPr marL="320040" indent="-320040" defTabSz="420624">
              <a:spcBef>
                <a:spcPts val="3000"/>
              </a:spcBef>
              <a:defRPr sz="2592"/>
            </a:pPr>
            <a:r>
              <a:rPr lang="en-GB" dirty="0" smtClean="0"/>
              <a:t>Let us make sure that our most brilliant minds are given the possibility to devote themselves to piercing the secrets of our existence. </a:t>
            </a:r>
          </a:p>
          <a:p>
            <a:pPr marL="320040" indent="-320040" defTabSz="420624">
              <a:spcBef>
                <a:spcPts val="3000"/>
              </a:spcBef>
              <a:defRPr sz="2592"/>
            </a:pPr>
            <a:r>
              <a:rPr lang="en-GB" dirty="0" smtClean="0"/>
              <a:t>As </a:t>
            </a:r>
            <a:r>
              <a:rPr lang="en-GB" dirty="0" err="1" smtClean="0"/>
              <a:t>Poincaré</a:t>
            </a:r>
            <a:r>
              <a:rPr lang="en-GB" dirty="0" smtClean="0"/>
              <a:t> pointed out, the very fact that science works demonstrates that there is a hierarchy in the laws of nature. </a:t>
            </a:r>
          </a:p>
          <a:p>
            <a:pPr marL="320040" indent="-320040" defTabSz="420624">
              <a:spcBef>
                <a:spcPts val="3000"/>
              </a:spcBef>
              <a:defRPr sz="2592"/>
            </a:pPr>
            <a:r>
              <a:rPr lang="en-GB" dirty="0" smtClean="0"/>
              <a:t>I am convinced that we have not yet reached the top of the mountain and that there is still ample room for breathtaking discoveries. </a:t>
            </a:r>
          </a:p>
          <a:p>
            <a:pPr marL="320040" indent="-320040" defTabSz="420624">
              <a:spcBef>
                <a:spcPts val="3000"/>
              </a:spcBef>
              <a:defRPr sz="2592"/>
            </a:pPr>
            <a:r>
              <a:rPr lang="en-GB" dirty="0" smtClean="0"/>
              <a:t>By providing these possibilities - and ILL will definitely be part of the adventure - we guarantee that Europe remains true to one of its guiding principles: the belief that it is possible to create a better world through the pursuit of knowledge.</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711</TotalTime>
  <Words>1185</Words>
  <Application>Microsoft Macintosh PowerPoint</Application>
  <PresentationFormat>Custom</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There is no better time and place  than the here and now</vt:lpstr>
      <vt:lpstr>There is no better time and place</vt:lpstr>
      <vt:lpstr>Acknowledging achievements</vt:lpstr>
      <vt:lpstr>Materials research with neutrons</vt:lpstr>
      <vt:lpstr>Materials research with neutrons</vt:lpstr>
      <vt:lpstr>Societal Challenges</vt:lpstr>
      <vt:lpstr>Societal Challenges</vt:lpstr>
      <vt:lpstr>Societal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is no better place and time than now and here</dc:title>
  <cp:lastModifiedBy>Helmut Schober</cp:lastModifiedBy>
  <cp:revision>37</cp:revision>
  <dcterms:modified xsi:type="dcterms:W3CDTF">2017-01-18T07:26:55Z</dcterms:modified>
</cp:coreProperties>
</file>