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5" r:id="rId10"/>
    <p:sldId id="264" r:id="rId11"/>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7" d="100"/>
          <a:sy n="77" d="100"/>
        </p:scale>
        <p:origin x="-552" y="-104"/>
      </p:cViewPr>
      <p:guideLst>
        <p:guide orient="horz" pos="3072"/>
        <p:guide pos="40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870339315"/>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Shape 11"/>
          <p:cNvSpPr>
            <a:spLocks noGrp="1"/>
          </p:cNvSpPr>
          <p:nvPr>
            <p:ph type="title"/>
          </p:nvPr>
        </p:nvSpPr>
        <p:spPr>
          <a:xfrm>
            <a:off x="1270000" y="1638300"/>
            <a:ext cx="10464800" cy="3302000"/>
          </a:xfrm>
          <a:prstGeom prst="rect">
            <a:avLst/>
          </a:prstGeom>
        </p:spPr>
        <p:txBody>
          <a:bodyPr anchor="b"/>
          <a:lstStyle/>
          <a:p>
            <a:r>
              <a:t>Title Text</a:t>
            </a:r>
          </a:p>
        </p:txBody>
      </p:sp>
      <p:sp>
        <p:nvSpPr>
          <p:cNvPr id="12" name="Shape 12"/>
          <p:cNvSpPr>
            <a:spLocks noGrp="1"/>
          </p:cNvSpPr>
          <p:nvPr>
            <p:ph type="body" sz="quarter"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Body Level One</a:t>
            </a:r>
          </a:p>
          <a:p>
            <a:pPr lvl="1"/>
            <a:r>
              <a:t>Body Level Two</a:t>
            </a:r>
          </a:p>
          <a:p>
            <a:pPr lvl="2"/>
            <a:r>
              <a:t>Body Level Three</a:t>
            </a:r>
          </a:p>
          <a:p>
            <a:pPr lvl="3"/>
            <a:r>
              <a:t>Body Level Four</a:t>
            </a:r>
          </a:p>
          <a:p>
            <a:pPr lvl="4"/>
            <a:r>
              <a:t>Body Level Five</a:t>
            </a:r>
          </a:p>
        </p:txBody>
      </p:sp>
      <p:sp>
        <p:nvSpPr>
          <p:cNvPr id="13" name="Shape 13"/>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Shape 102"/>
          <p:cNvSpPr>
            <a:spLocks noGrp="1"/>
          </p:cNvSpPr>
          <p:nvPr>
            <p:ph type="pic" idx="13"/>
          </p:nvPr>
        </p:nvSpPr>
        <p:spPr>
          <a:xfrm>
            <a:off x="0" y="0"/>
            <a:ext cx="13004800" cy="9753600"/>
          </a:xfrm>
          <a:prstGeom prst="rect">
            <a:avLst/>
          </a:prstGeom>
        </p:spPr>
        <p:txBody>
          <a:bodyPr lIns="91439" tIns="45719" rIns="91439" bIns="45719" anchor="t">
            <a:noAutofit/>
          </a:bodyPr>
          <a:lstStyle/>
          <a:p>
            <a:endParaRPr/>
          </a:p>
        </p:txBody>
      </p:sp>
      <p:sp>
        <p:nvSpPr>
          <p:cNvPr id="103" name="Shape 103"/>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hape 110"/>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Shape 30"/>
          <p:cNvSpPr>
            <a:spLocks noGrp="1"/>
          </p:cNvSpPr>
          <p:nvPr>
            <p:ph type="title"/>
          </p:nvPr>
        </p:nvSpPr>
        <p:spPr>
          <a:xfrm>
            <a:off x="1270000" y="3225800"/>
            <a:ext cx="10464800" cy="3302000"/>
          </a:xfrm>
          <a:prstGeom prst="rect">
            <a:avLst/>
          </a:prstGeom>
        </p:spPr>
        <p:txBody>
          <a:bodyPr/>
          <a:lstStyle/>
          <a:p>
            <a:r>
              <a:t>Title Text</a:t>
            </a:r>
          </a:p>
        </p:txBody>
      </p:sp>
      <p:sp>
        <p:nvSpPr>
          <p:cNvPr id="31" name="Shape 31"/>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Shape 38"/>
          <p:cNvSpPr>
            <a:spLocks noGrp="1"/>
          </p:cNvSpPr>
          <p:nvPr>
            <p:ph type="pic" sz="half" idx="13"/>
          </p:nvPr>
        </p:nvSpPr>
        <p:spPr>
          <a:xfrm>
            <a:off x="6718300" y="635000"/>
            <a:ext cx="5334000" cy="8229600"/>
          </a:xfrm>
          <a:prstGeom prst="rect">
            <a:avLst/>
          </a:prstGeom>
        </p:spPr>
        <p:txBody>
          <a:bodyPr lIns="91439" tIns="45719" rIns="91439" bIns="45719" anchor="t">
            <a:noAutofit/>
          </a:bodyPr>
          <a:lstStyle/>
          <a:p>
            <a:endParaRPr/>
          </a:p>
        </p:txBody>
      </p:sp>
      <p:sp>
        <p:nvSpPr>
          <p:cNvPr id="39" name="Shape 39"/>
          <p:cNvSpPr>
            <a:spLocks noGrp="1"/>
          </p:cNvSpPr>
          <p:nvPr>
            <p:ph type="title"/>
          </p:nvPr>
        </p:nvSpPr>
        <p:spPr>
          <a:xfrm>
            <a:off x="952500" y="635000"/>
            <a:ext cx="5334000" cy="3987800"/>
          </a:xfrm>
          <a:prstGeom prst="rect">
            <a:avLst/>
          </a:prstGeom>
        </p:spPr>
        <p:txBody>
          <a:bodyPr anchor="b"/>
          <a:lstStyle>
            <a:lvl1pPr>
              <a:defRPr sz="6000"/>
            </a:lvl1pPr>
          </a:lstStyle>
          <a:p>
            <a:r>
              <a:t>Title Text</a:t>
            </a:r>
          </a:p>
        </p:txBody>
      </p:sp>
      <p:sp>
        <p:nvSpPr>
          <p:cNvPr id="40" name="Shape 40"/>
          <p:cNvSpPr>
            <a:spLocks noGrp="1"/>
          </p:cNvSpPr>
          <p:nvPr>
            <p:ph type="body" sz="quarter" idx="1"/>
          </p:nvPr>
        </p:nvSpPr>
        <p:spPr>
          <a:xfrm>
            <a:off x="952500" y="4762500"/>
            <a:ext cx="5334000" cy="41021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Body Level One</a:t>
            </a:r>
          </a:p>
          <a:p>
            <a:pPr lvl="1"/>
            <a:r>
              <a:t>Body Level Two</a:t>
            </a:r>
          </a:p>
          <a:p>
            <a:pPr lvl="2"/>
            <a:r>
              <a:t>Body Level Three</a:t>
            </a:r>
          </a:p>
          <a:p>
            <a:pPr lvl="3"/>
            <a:r>
              <a:t>Body Level Four</a:t>
            </a:r>
          </a:p>
          <a:p>
            <a:pPr lvl="4"/>
            <a:r>
              <a:t>Body Level Five</a:t>
            </a:r>
          </a:p>
        </p:txBody>
      </p:sp>
      <p:sp>
        <p:nvSpPr>
          <p:cNvPr id="41" name="Shape 41"/>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Shape 48"/>
          <p:cNvSpPr>
            <a:spLocks noGrp="1"/>
          </p:cNvSpPr>
          <p:nvPr>
            <p:ph type="title"/>
          </p:nvPr>
        </p:nvSpPr>
        <p:spPr>
          <a:prstGeom prst="rect">
            <a:avLst/>
          </a:prstGeom>
        </p:spPr>
        <p:txBody>
          <a:bodyPr/>
          <a:lstStyle/>
          <a:p>
            <a:r>
              <a:t>Title Text</a:t>
            </a:r>
          </a:p>
        </p:txBody>
      </p:sp>
      <p:sp>
        <p:nvSpPr>
          <p:cNvPr id="49" name="Shape 49"/>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Shape 56"/>
          <p:cNvSpPr>
            <a:spLocks noGrp="1"/>
          </p:cNvSpPr>
          <p:nvPr>
            <p:ph type="title"/>
          </p:nvPr>
        </p:nvSpPr>
        <p:spPr>
          <a:prstGeom prst="rect">
            <a:avLst/>
          </a:prstGeom>
        </p:spPr>
        <p:txBody>
          <a:bodyPr/>
          <a:lstStyle/>
          <a:p>
            <a:r>
              <a:t>Title Text</a:t>
            </a:r>
          </a:p>
        </p:txBody>
      </p:sp>
      <p:sp>
        <p:nvSpPr>
          <p:cNvPr id="57" name="Shape 57"/>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hape 58"/>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Shape 65"/>
          <p:cNvSpPr>
            <a:spLocks noGrp="1"/>
          </p:cNvSpPr>
          <p:nvPr>
            <p:ph type="pic" sz="half" idx="13"/>
          </p:nvPr>
        </p:nvSpPr>
        <p:spPr>
          <a:xfrm>
            <a:off x="6718300" y="2603500"/>
            <a:ext cx="5334000" cy="6286500"/>
          </a:xfrm>
          <a:prstGeom prst="rect">
            <a:avLst/>
          </a:prstGeom>
        </p:spPr>
        <p:txBody>
          <a:bodyPr lIns="91439" tIns="45719" rIns="91439" bIns="45719" anchor="t">
            <a:noAutofit/>
          </a:bodyPr>
          <a:lstStyle/>
          <a:p>
            <a:endParaRPr/>
          </a:p>
        </p:txBody>
      </p:sp>
      <p:sp>
        <p:nvSpPr>
          <p:cNvPr id="66" name="Shape 66"/>
          <p:cNvSpPr>
            <a:spLocks noGrp="1"/>
          </p:cNvSpPr>
          <p:nvPr>
            <p:ph type="title"/>
          </p:nvPr>
        </p:nvSpPr>
        <p:spPr>
          <a:prstGeom prst="rect">
            <a:avLst/>
          </a:prstGeom>
        </p:spPr>
        <p:txBody>
          <a:bodyPr/>
          <a:lstStyle/>
          <a:p>
            <a:r>
              <a:t>Title Text</a:t>
            </a:r>
          </a:p>
        </p:txBody>
      </p:sp>
      <p:sp>
        <p:nvSpPr>
          <p:cNvPr id="67" name="Shape 67"/>
          <p:cNvSpPr>
            <a:spLocks noGrp="1"/>
          </p:cNvSpPr>
          <p:nvPr>
            <p:ph type="body" sz="half" idx="1"/>
          </p:nvPr>
        </p:nvSpPr>
        <p:spPr>
          <a:xfrm>
            <a:off x="952500" y="26035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r>
              <a:t>Body Level One</a:t>
            </a:r>
          </a:p>
          <a:p>
            <a:pPr lvl="1"/>
            <a:r>
              <a:t>Body Level Two</a:t>
            </a:r>
          </a:p>
          <a:p>
            <a:pPr lvl="2"/>
            <a:r>
              <a:t>Body Level Three</a:t>
            </a:r>
          </a:p>
          <a:p>
            <a:pPr lvl="3"/>
            <a:r>
              <a:t>Body Level Four</a:t>
            </a:r>
          </a:p>
          <a:p>
            <a:pPr lvl="4"/>
            <a:r>
              <a:t>Body Level Five</a:t>
            </a:r>
          </a:p>
        </p:txBody>
      </p:sp>
      <p:sp>
        <p:nvSpPr>
          <p:cNvPr id="68" name="Shape 68"/>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Shape 75"/>
          <p:cNvSpPr>
            <a:spLocks noGrp="1"/>
          </p:cNvSpPr>
          <p:nvPr>
            <p:ph type="body" idx="1"/>
          </p:nvPr>
        </p:nvSpPr>
        <p:spPr>
          <a:xfrm>
            <a:off x="952500" y="1270000"/>
            <a:ext cx="11099800" cy="72136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6" name="Shape 76"/>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Shape 83"/>
          <p:cNvSpPr>
            <a:spLocks noGrp="1"/>
          </p:cNvSpPr>
          <p:nvPr>
            <p:ph type="pic" sz="quarter" idx="13"/>
          </p:nvPr>
        </p:nvSpPr>
        <p:spPr>
          <a:xfrm>
            <a:off x="6718300" y="5092700"/>
            <a:ext cx="5334000" cy="3771900"/>
          </a:xfrm>
          <a:prstGeom prst="rect">
            <a:avLst/>
          </a:prstGeom>
        </p:spPr>
        <p:txBody>
          <a:bodyPr lIns="91439" tIns="45719" rIns="91439" bIns="45719" anchor="t">
            <a:noAutofit/>
          </a:bodyPr>
          <a:lstStyle/>
          <a:p>
            <a:endParaRPr/>
          </a:p>
        </p:txBody>
      </p:sp>
      <p:sp>
        <p:nvSpPr>
          <p:cNvPr id="84" name="Shape 84"/>
          <p:cNvSpPr>
            <a:spLocks noGrp="1"/>
          </p:cNvSpPr>
          <p:nvPr>
            <p:ph type="pic" sz="quarter" idx="14"/>
          </p:nvPr>
        </p:nvSpPr>
        <p:spPr>
          <a:xfrm>
            <a:off x="6724518" y="889000"/>
            <a:ext cx="5334001" cy="3771900"/>
          </a:xfrm>
          <a:prstGeom prst="rect">
            <a:avLst/>
          </a:prstGeom>
        </p:spPr>
        <p:txBody>
          <a:bodyPr lIns="91439" tIns="45719" rIns="91439" bIns="45719" anchor="t">
            <a:noAutofit/>
          </a:bodyPr>
          <a:lstStyle/>
          <a:p>
            <a:endParaRPr/>
          </a:p>
        </p:txBody>
      </p:sp>
      <p:sp>
        <p:nvSpPr>
          <p:cNvPr id="85" name="Shape 85"/>
          <p:cNvSpPr>
            <a:spLocks noGrp="1"/>
          </p:cNvSpPr>
          <p:nvPr>
            <p:ph type="pic" sz="half" idx="15"/>
          </p:nvPr>
        </p:nvSpPr>
        <p:spPr>
          <a:xfrm>
            <a:off x="952500" y="889000"/>
            <a:ext cx="5334000" cy="7975600"/>
          </a:xfrm>
          <a:prstGeom prst="rect">
            <a:avLst/>
          </a:prstGeom>
        </p:spPr>
        <p:txBody>
          <a:bodyPr lIns="91439" tIns="45719" rIns="91439" bIns="45719" anchor="t">
            <a:noAutofit/>
          </a:bodyPr>
          <a:lstStyle/>
          <a:p>
            <a:endParaRPr/>
          </a:p>
        </p:txBody>
      </p:sp>
      <p:sp>
        <p:nvSpPr>
          <p:cNvPr id="86" name="Shape 86"/>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Shape 93"/>
          <p:cNvSpPr>
            <a:spLocks noGrp="1"/>
          </p:cNvSpPr>
          <p:nvPr>
            <p:ph type="body" sz="quarter" idx="13"/>
          </p:nvPr>
        </p:nvSpPr>
        <p:spPr>
          <a:xfrm>
            <a:off x="1270000" y="6362700"/>
            <a:ext cx="10464800" cy="469900"/>
          </a:xfrm>
          <a:prstGeom prst="rect">
            <a:avLst/>
          </a:prstGeom>
        </p:spPr>
        <p:txBody>
          <a:bodyPr anchor="t">
            <a:spAutoFit/>
          </a:bodyPr>
          <a:lstStyle>
            <a:lvl1pPr marL="0" indent="0" algn="ctr">
              <a:spcBef>
                <a:spcPts val="0"/>
              </a:spcBef>
              <a:buSzTx/>
              <a:buNone/>
              <a:defRPr sz="2400"/>
            </a:lvl1pPr>
          </a:lstStyle>
          <a:p>
            <a:r>
              <a:t>–Johnny Appleseed</a:t>
            </a:r>
          </a:p>
        </p:txBody>
      </p:sp>
      <p:sp>
        <p:nvSpPr>
          <p:cNvPr id="94" name="Shape 94"/>
          <p:cNvSpPr>
            <a:spLocks noGrp="1"/>
          </p:cNvSpPr>
          <p:nvPr>
            <p:ph type="body" sz="quarter" idx="14"/>
          </p:nvPr>
        </p:nvSpPr>
        <p:spPr>
          <a:xfrm>
            <a:off x="1270000" y="4267200"/>
            <a:ext cx="10464800" cy="685800"/>
          </a:xfrm>
          <a:prstGeom prst="rect">
            <a:avLst/>
          </a:prstGeom>
        </p:spPr>
        <p:txBody>
          <a:bodyPr>
            <a:spAutoFit/>
          </a:bodyPr>
          <a:lstStyle>
            <a:lvl1pPr marL="0" indent="0" algn="ctr">
              <a:spcBef>
                <a:spcPts val="0"/>
              </a:spcBef>
              <a:buSzTx/>
              <a:buNone/>
              <a:defRPr sz="3800"/>
            </a:lvl1pPr>
          </a:lstStyle>
          <a:p>
            <a:r>
              <a:t>“Type a quote here.” </a:t>
            </a:r>
          </a:p>
        </p:txBody>
      </p:sp>
      <p:sp>
        <p:nvSpPr>
          <p:cNvPr id="95" name="Shape 95"/>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952500" y="4445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Shape 3"/>
          <p:cNvSpPr>
            <a:spLocks noGrp="1"/>
          </p:cNvSpPr>
          <p:nvPr>
            <p:ph type="body" idx="1"/>
          </p:nvPr>
        </p:nvSpPr>
        <p:spPr>
          <a:xfrm>
            <a:off x="952500" y="26035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hape 4"/>
          <p:cNvSpPr>
            <a:spLocks noGrp="1"/>
          </p:cNvSpPr>
          <p:nvPr>
            <p:ph type="sldNum" sz="quarter" idx="2"/>
          </p:nvPr>
        </p:nvSpPr>
        <p:spPr>
          <a:xfrm>
            <a:off x="6311798" y="9251950"/>
            <a:ext cx="368504" cy="381000"/>
          </a:xfrm>
          <a:prstGeom prst="rect">
            <a:avLst/>
          </a:prstGeom>
          <a:ln w="12700">
            <a:miter lim="400000"/>
          </a:ln>
        </p:spPr>
        <p:txBody>
          <a:bodyPr wrap="none" lIns="50800" tIns="50800" rIns="50800" bIns="50800">
            <a:spAutoFit/>
          </a:bodyPr>
          <a:lstStyle>
            <a:lvl1pPr>
              <a:defRPr sz="1800"/>
            </a:lvl1pPr>
          </a:lstStyle>
          <a:p>
            <a:fld id="{86CB4B4D-7CA3-9044-876B-883B54F8677D}" type="slidenum">
              <a:rPr/>
              <a:p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xmlns:p14="http://schemas.microsoft.com/office/powerpoint/2010/main" spd="med"/>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9pPr>
    </p:titleStyle>
    <p:bodyStyle>
      <a:lvl1pPr marL="444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1pPr>
      <a:lvl2pPr marL="889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2pPr>
      <a:lvl3pPr marL="1333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3pPr>
      <a:lvl4pPr marL="1778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4pPr>
      <a:lvl5pPr marL="2222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5pPr>
      <a:lvl6pPr marL="2667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6pPr>
      <a:lvl7pPr marL="3111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7pPr>
      <a:lvl8pPr marL="3556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8pPr>
      <a:lvl9pPr marL="4000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Shape 119"/>
          <p:cNvSpPr>
            <a:spLocks noGrp="1"/>
          </p:cNvSpPr>
          <p:nvPr>
            <p:ph type="title"/>
          </p:nvPr>
        </p:nvSpPr>
        <p:spPr>
          <a:prstGeom prst="rect">
            <a:avLst/>
          </a:prstGeom>
        </p:spPr>
        <p:txBody>
          <a:bodyPr>
            <a:normAutofit fontScale="90000"/>
          </a:bodyPr>
          <a:lstStyle/>
          <a:p>
            <a:pPr algn="l" defTabSz="332993">
              <a:defRPr sz="4560">
                <a:solidFill>
                  <a:srgbClr val="0096FF"/>
                </a:solidFill>
              </a:defRPr>
            </a:pPr>
            <a:r>
              <a:rPr lang="en-GB" dirty="0" smtClean="0"/>
              <a:t>Dear Honorary Guests </a:t>
            </a:r>
          </a:p>
          <a:p>
            <a:pPr algn="l" defTabSz="332993">
              <a:defRPr sz="4560">
                <a:solidFill>
                  <a:srgbClr val="0096FF"/>
                </a:solidFill>
              </a:defRPr>
            </a:pPr>
            <a:r>
              <a:rPr lang="en-GB" dirty="0" smtClean="0"/>
              <a:t>Dear Colleagues – past and present</a:t>
            </a:r>
          </a:p>
          <a:p>
            <a:pPr algn="l" defTabSz="332993">
              <a:defRPr sz="4560">
                <a:solidFill>
                  <a:srgbClr val="0096FF"/>
                </a:solidFill>
              </a:defRPr>
            </a:pPr>
            <a:r>
              <a:rPr lang="en-GB" dirty="0" smtClean="0"/>
              <a:t>Dear Friends</a:t>
            </a:r>
            <a:endParaRPr lang="en-GB" dirty="0"/>
          </a:p>
        </p:txBody>
      </p:sp>
      <p:sp>
        <p:nvSpPr>
          <p:cNvPr id="120" name="Shape 120"/>
          <p:cNvSpPr>
            <a:spLocks noGrp="1"/>
          </p:cNvSpPr>
          <p:nvPr>
            <p:ph type="body" idx="1"/>
          </p:nvPr>
        </p:nvSpPr>
        <p:spPr>
          <a:xfrm>
            <a:off x="952500" y="3009900"/>
            <a:ext cx="11099800" cy="6286500"/>
          </a:xfrm>
          <a:prstGeom prst="rect">
            <a:avLst/>
          </a:prstGeom>
        </p:spPr>
        <p:txBody>
          <a:bodyPr>
            <a:normAutofit lnSpcReduction="10000"/>
          </a:bodyPr>
          <a:lstStyle/>
          <a:p>
            <a:pPr marL="342264" indent="-342264" defTabSz="449833">
              <a:spcBef>
                <a:spcPts val="3200"/>
              </a:spcBef>
              <a:defRPr sz="2772"/>
            </a:pPr>
            <a:r>
              <a:rPr lang="en-GB" dirty="0" smtClean="0"/>
              <a:t>The </a:t>
            </a:r>
            <a:r>
              <a:rPr lang="en-GB" dirty="0" err="1" smtClean="0"/>
              <a:t>Institut</a:t>
            </a:r>
            <a:r>
              <a:rPr lang="en-GB" dirty="0" smtClean="0"/>
              <a:t> Laue-</a:t>
            </a:r>
            <a:r>
              <a:rPr lang="en-GB" dirty="0" err="1" smtClean="0"/>
              <a:t>Langevin</a:t>
            </a:r>
            <a:r>
              <a:rPr lang="en-GB" dirty="0" smtClean="0"/>
              <a:t> was officially founded on 19 January 1967 with the signature of a convention between the French and German governments. The United Kingdom joined in 1974 as ILL’s third Associate.</a:t>
            </a:r>
          </a:p>
          <a:p>
            <a:pPr marL="342264" indent="-342264" defTabSz="449833">
              <a:spcBef>
                <a:spcPts val="3200"/>
              </a:spcBef>
              <a:defRPr sz="2772"/>
            </a:pPr>
            <a:r>
              <a:rPr lang="en-GB" dirty="0" smtClean="0"/>
              <a:t>I would like to thank you for coming in such large numbers to celebrate with us the ILL’s 50</a:t>
            </a:r>
            <a:r>
              <a:rPr lang="en-GB" baseline="30000" dirty="0" smtClean="0"/>
              <a:t>th</a:t>
            </a:r>
            <a:r>
              <a:rPr lang="en-GB" dirty="0" smtClean="0"/>
              <a:t> birthday. </a:t>
            </a:r>
          </a:p>
          <a:p>
            <a:pPr marL="342264" indent="-342264" defTabSz="449833">
              <a:spcBef>
                <a:spcPts val="3200"/>
              </a:spcBef>
              <a:defRPr sz="2772"/>
            </a:pPr>
            <a:r>
              <a:rPr lang="en-GB" dirty="0" smtClean="0"/>
              <a:t>I would particularly like to thank our distinguished guests for honouring us with your presence despite your very busy schedules. This for us is a strong source of motivation for the future.</a:t>
            </a:r>
          </a:p>
          <a:p>
            <a:pPr marL="342264" indent="-342264" defTabSz="449833">
              <a:spcBef>
                <a:spcPts val="3200"/>
              </a:spcBef>
              <a:defRPr sz="2772"/>
            </a:pPr>
            <a:r>
              <a:rPr lang="en-GB" dirty="0" smtClean="0"/>
              <a:t>Seeing you all here with us today not only confirms the ILL’s international reputation but is a show of affection for which we are extremely grateful.</a:t>
            </a: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Shape 144"/>
          <p:cNvSpPr>
            <a:spLocks noGrp="1"/>
          </p:cNvSpPr>
          <p:nvPr>
            <p:ph type="body" idx="1"/>
          </p:nvPr>
        </p:nvSpPr>
        <p:spPr>
          <a:xfrm>
            <a:off x="432952" y="663824"/>
            <a:ext cx="12122660" cy="8557630"/>
          </a:xfrm>
          <a:prstGeom prst="rect">
            <a:avLst/>
          </a:prstGeom>
        </p:spPr>
        <p:txBody>
          <a:bodyPr>
            <a:normAutofit/>
          </a:bodyPr>
          <a:lstStyle/>
          <a:p>
            <a:pPr marL="302260" indent="-302260" defTabSz="397256">
              <a:spcBef>
                <a:spcPts val="2800"/>
              </a:spcBef>
              <a:defRPr sz="2448"/>
            </a:pPr>
            <a:r>
              <a:rPr lang="en-GB" sz="3000" dirty="0" smtClean="0"/>
              <a:t>Let me finish with a special word for ILL’s staff. </a:t>
            </a:r>
          </a:p>
          <a:p>
            <a:pPr marL="302260" indent="-302260" defTabSz="397256">
              <a:spcBef>
                <a:spcPts val="2800"/>
              </a:spcBef>
              <a:defRPr sz="2448"/>
            </a:pPr>
            <a:r>
              <a:rPr lang="en-GB" sz="3000" dirty="0" smtClean="0"/>
              <a:t>Even the best genes do not produce successful organisms unless they are properly expressed. </a:t>
            </a:r>
          </a:p>
          <a:p>
            <a:pPr marL="302260" indent="-302260" defTabSz="397256">
              <a:spcBef>
                <a:spcPts val="2800"/>
              </a:spcBef>
              <a:defRPr sz="2448"/>
            </a:pPr>
            <a:r>
              <a:rPr lang="en-GB" sz="3000" dirty="0" smtClean="0"/>
              <a:t>ILL was certainly designed by brilliant minds but the sustained success of the ILL over the years is above all the success of the people that have dedicated their lives to working there.</a:t>
            </a:r>
          </a:p>
          <a:p>
            <a:pPr marL="302260" indent="-302260" defTabSz="397256">
              <a:spcBef>
                <a:spcPts val="2800"/>
              </a:spcBef>
              <a:defRPr sz="2448"/>
            </a:pPr>
            <a:r>
              <a:rPr lang="en-GB" sz="3000" dirty="0" smtClean="0"/>
              <a:t>Of all the pillars sustaining ILL’s performance there is one that I consider particularly important.</a:t>
            </a:r>
          </a:p>
          <a:p>
            <a:pPr marL="302260" indent="-302260" defTabSz="397256">
              <a:spcBef>
                <a:spcPts val="2800"/>
              </a:spcBef>
              <a:defRPr sz="2448"/>
            </a:pPr>
            <a:r>
              <a:rPr lang="en-GB" sz="3000" dirty="0" smtClean="0"/>
              <a:t>At the ILL creative science, inventive engineering and rigorous, industrial reactor operation work hand in hand, in the shared conviction that we owe our users a perfect service.</a:t>
            </a:r>
          </a:p>
          <a:p>
            <a:pPr marL="302260" indent="-302260" defTabSz="397256">
              <a:spcBef>
                <a:spcPts val="2800"/>
              </a:spcBef>
              <a:defRPr sz="2448"/>
            </a:pPr>
            <a:r>
              <a:rPr lang="en-GB" sz="3000" dirty="0" smtClean="0"/>
              <a:t>I would like to say you, my ILL colleagues, that I consider it an enormous privilege to be allowed to serve as your director.</a:t>
            </a:r>
            <a:endParaRPr lang="en-GB" sz="3000" dirty="0"/>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Shape 123"/>
          <p:cNvSpPr>
            <a:spLocks noGrp="1"/>
          </p:cNvSpPr>
          <p:nvPr>
            <p:ph type="body" idx="1"/>
          </p:nvPr>
        </p:nvSpPr>
        <p:spPr>
          <a:xfrm>
            <a:off x="837046" y="745322"/>
            <a:ext cx="11099800" cy="8418408"/>
          </a:xfrm>
          <a:prstGeom prst="rect">
            <a:avLst/>
          </a:prstGeom>
        </p:spPr>
        <p:txBody>
          <a:bodyPr>
            <a:normAutofit/>
          </a:bodyPr>
          <a:lstStyle/>
          <a:p>
            <a:pPr marL="360045" indent="-360045" defTabSz="473201">
              <a:spcBef>
                <a:spcPts val="3400"/>
              </a:spcBef>
              <a:defRPr sz="2916"/>
            </a:pPr>
            <a:r>
              <a:rPr lang="en-GB" sz="3200" dirty="0" smtClean="0"/>
              <a:t>It is probably safe to say that the pace of change that we have had the privilege to witness over the last 50 years has been historically unprecedented.</a:t>
            </a:r>
          </a:p>
          <a:p>
            <a:pPr marL="360045" indent="-360045" defTabSz="473201">
              <a:spcBef>
                <a:spcPts val="3400"/>
              </a:spcBef>
              <a:defRPr sz="2916"/>
            </a:pPr>
            <a:r>
              <a:rPr lang="en-GB" sz="3200" dirty="0" smtClean="0"/>
              <a:t>It is equally undeniable that the main driving force behind this change has been science. </a:t>
            </a:r>
          </a:p>
          <a:p>
            <a:pPr marL="360045" indent="-360045" defTabSz="473201">
              <a:spcBef>
                <a:spcPts val="3400"/>
              </a:spcBef>
              <a:defRPr sz="2916"/>
            </a:pPr>
            <a:r>
              <a:rPr lang="en-GB" sz="3200" dirty="0" smtClean="0"/>
              <a:t>By penetrating deep into the microcosm, science has revealed the fundamental forces of nature, allowing us to understand and manipulate living and non-living matter down to the sub-atomic level. </a:t>
            </a:r>
          </a:p>
          <a:p>
            <a:pPr marL="360045" indent="-360045" defTabSz="473201">
              <a:spcBef>
                <a:spcPts val="3400"/>
              </a:spcBef>
              <a:defRPr sz="2916"/>
            </a:pPr>
            <a:r>
              <a:rPr lang="en-GB" sz="3200" dirty="0" smtClean="0"/>
              <a:t>Science has thus created the basis for the technological explosion that has revolutionised every aspect of our daily lives, from medical care and communications to the very way our societies are organised. </a:t>
            </a:r>
            <a:endParaRPr lang="en-GB" sz="3200" dirty="0"/>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Shape 126"/>
          <p:cNvSpPr>
            <a:spLocks noGrp="1"/>
          </p:cNvSpPr>
          <p:nvPr>
            <p:ph type="body" idx="1"/>
          </p:nvPr>
        </p:nvSpPr>
        <p:spPr>
          <a:xfrm>
            <a:off x="707161" y="595453"/>
            <a:ext cx="11099800" cy="8207500"/>
          </a:xfrm>
          <a:prstGeom prst="rect">
            <a:avLst/>
          </a:prstGeom>
        </p:spPr>
        <p:txBody>
          <a:bodyPr/>
          <a:lstStyle/>
          <a:p>
            <a:pPr marL="408940" indent="-408940" defTabSz="537463">
              <a:spcBef>
                <a:spcPts val="3800"/>
              </a:spcBef>
              <a:defRPr sz="3312"/>
            </a:pPr>
            <a:r>
              <a:rPr lang="en-GB" dirty="0" smtClean="0"/>
              <a:t>This technological revolution is not only transforming every aspect of the world we live in. It is also forcing us to reconsider how we respond to the ethical questions that go hand in hand with our ever-increasing power to shape our world. </a:t>
            </a:r>
          </a:p>
          <a:p>
            <a:pPr marL="408940" indent="-408940" defTabSz="537463">
              <a:spcBef>
                <a:spcPts val="3800"/>
              </a:spcBef>
              <a:defRPr sz="3312"/>
            </a:pPr>
            <a:r>
              <a:rPr lang="en-GB" dirty="0" smtClean="0"/>
              <a:t>This response cannot be formulated without taking into consideration the scientific discoveries that have shed new light on humanity’s place in the universe. </a:t>
            </a:r>
          </a:p>
          <a:p>
            <a:pPr marL="408940" indent="-408940" defTabSz="537463">
              <a:spcBef>
                <a:spcPts val="3800"/>
              </a:spcBef>
              <a:defRPr sz="3312"/>
            </a:pPr>
            <a:r>
              <a:rPr lang="en-GB" dirty="0" smtClean="0"/>
              <a:t>After exploring our own planet for millennia, over the last 50 years  we have expanded our quest for knowledge both outwards to the very confines of the universe and back in time to its very beginnings.</a:t>
            </a:r>
            <a:endParaRPr lang="en-GB" dirty="0"/>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Shape 129"/>
          <p:cNvSpPr>
            <a:spLocks noGrp="1"/>
          </p:cNvSpPr>
          <p:nvPr>
            <p:ph type="body" idx="1"/>
          </p:nvPr>
        </p:nvSpPr>
        <p:spPr>
          <a:xfrm>
            <a:off x="505111" y="413130"/>
            <a:ext cx="12223681" cy="9068083"/>
          </a:xfrm>
          <a:prstGeom prst="rect">
            <a:avLst/>
          </a:prstGeom>
        </p:spPr>
        <p:txBody>
          <a:bodyPr>
            <a:noAutofit/>
          </a:bodyPr>
          <a:lstStyle/>
          <a:p>
            <a:pPr marL="315594" indent="-315594" defTabSz="414781">
              <a:spcBef>
                <a:spcPts val="2900"/>
              </a:spcBef>
              <a:defRPr sz="2556"/>
            </a:pPr>
            <a:r>
              <a:rPr lang="en-GB" sz="3000" dirty="0" smtClean="0"/>
              <a:t>As one of the world's leading research institutions, the ILL has played a key role in the scientific adventure over the last 50 years. </a:t>
            </a:r>
          </a:p>
          <a:p>
            <a:pPr marL="315594" indent="-315594" defTabSz="414781">
              <a:spcBef>
                <a:spcPts val="2900"/>
              </a:spcBef>
              <a:defRPr sz="2556"/>
            </a:pPr>
            <a:r>
              <a:rPr lang="en-GB" sz="3000" dirty="0" smtClean="0"/>
              <a:t>What have we achieved? To put it simply, we have contributed with our analytical tools to making physics, chemistry, materials science and biology great. </a:t>
            </a:r>
          </a:p>
          <a:p>
            <a:pPr marL="315594" indent="-315594" defTabSz="414781">
              <a:spcBef>
                <a:spcPts val="2900"/>
              </a:spcBef>
              <a:defRPr sz="2556"/>
            </a:pPr>
            <a:r>
              <a:rPr lang="en-GB" sz="3000" dirty="0" smtClean="0"/>
              <a:t>Over the last 50 years, the ILL has contributed a total of over 20 000 peer reviewed publications. </a:t>
            </a:r>
          </a:p>
          <a:p>
            <a:pPr marL="315594" indent="-315594" defTabSz="414781">
              <a:spcBef>
                <a:spcPts val="2900"/>
              </a:spcBef>
              <a:defRPr sz="2556"/>
            </a:pPr>
            <a:r>
              <a:rPr lang="en-GB" sz="3000" dirty="0" smtClean="0"/>
              <a:t>I do not have time today to describe in detail any of our specific scientific successes but we must never forget one thing: building scientific knowledge is like constructing a cathedral. It takes an enormous amount of stones. Some stones are highly visible, others are hidden deep in the foundations. But all of them are essential. </a:t>
            </a:r>
            <a:endParaRPr lang="en-GB" sz="3000" dirty="0"/>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Shape 132"/>
          <p:cNvSpPr>
            <a:spLocks noGrp="1"/>
          </p:cNvSpPr>
          <p:nvPr>
            <p:ph type="body" idx="1"/>
          </p:nvPr>
        </p:nvSpPr>
        <p:spPr>
          <a:xfrm>
            <a:off x="533973" y="577243"/>
            <a:ext cx="11862889" cy="8719157"/>
          </a:xfrm>
          <a:prstGeom prst="rect">
            <a:avLst/>
          </a:prstGeom>
        </p:spPr>
        <p:txBody>
          <a:bodyPr>
            <a:normAutofit/>
          </a:bodyPr>
          <a:lstStyle/>
          <a:p>
            <a:pPr marL="311150" indent="-311150" defTabSz="408940">
              <a:spcBef>
                <a:spcPts val="2900"/>
              </a:spcBef>
              <a:defRPr sz="2520"/>
            </a:pPr>
            <a:r>
              <a:rPr lang="en-GB" sz="2800" dirty="0" smtClean="0"/>
              <a:t>What was the recipe of ILL’s success?</a:t>
            </a:r>
          </a:p>
          <a:p>
            <a:pPr marL="311150" indent="-311150" defTabSz="408940">
              <a:spcBef>
                <a:spcPts val="2900"/>
              </a:spcBef>
              <a:defRPr sz="2520"/>
            </a:pPr>
            <a:r>
              <a:rPr lang="en-GB" sz="2800" dirty="0" smtClean="0"/>
              <a:t>The ILL certainly was born under a lucky star.</a:t>
            </a:r>
          </a:p>
          <a:p>
            <a:pPr marL="311150" indent="-311150" defTabSz="408940">
              <a:spcBef>
                <a:spcPts val="2900"/>
              </a:spcBef>
              <a:defRPr sz="2520"/>
            </a:pPr>
            <a:r>
              <a:rPr lang="en-GB" sz="2800" dirty="0" smtClean="0"/>
              <a:t>The project was forged and promoted by some of the most brilliant minds of the time. </a:t>
            </a:r>
          </a:p>
          <a:p>
            <a:pPr marL="311150" indent="-311150" defTabSz="408940">
              <a:spcBef>
                <a:spcPts val="2900"/>
              </a:spcBef>
              <a:defRPr sz="2520"/>
            </a:pPr>
            <a:r>
              <a:rPr lang="en-GB" sz="2800" dirty="0"/>
              <a:t>The idea of collaborating on the construction of </a:t>
            </a:r>
            <a:r>
              <a:rPr lang="en-GB" sz="2800" dirty="0" smtClean="0"/>
              <a:t>an institute that places </a:t>
            </a:r>
            <a:r>
              <a:rPr lang="en-GB" sz="2800" dirty="0"/>
              <a:t>Europe at the forefront of neutron science proved to be both highly stimulating and contagious. </a:t>
            </a:r>
          </a:p>
          <a:p>
            <a:pPr marL="311150" indent="-311150" defTabSz="408940">
              <a:spcBef>
                <a:spcPts val="2900"/>
              </a:spcBef>
              <a:defRPr sz="2520"/>
            </a:pPr>
            <a:r>
              <a:rPr lang="en-GB" sz="2800" dirty="0" smtClean="0"/>
              <a:t>It received enthusiastic support, not only because of its huge scientific potential but also because of its powerful political significance, coming just 20 years after the end of one of the most disastrous conflicts in the history of mankind. </a:t>
            </a:r>
          </a:p>
          <a:p>
            <a:pPr marL="311150" indent="-311150" defTabSz="408940">
              <a:spcBef>
                <a:spcPts val="2900"/>
              </a:spcBef>
              <a:defRPr sz="2520"/>
            </a:pPr>
            <a:r>
              <a:rPr lang="en-GB" sz="2800" dirty="0" smtClean="0"/>
              <a:t>The dynamic city of Grenoble, with its thriving academic and industrial environment and its beautiful natural surroundings, proved to be the ideal site.</a:t>
            </a:r>
            <a:endParaRPr lang="en-GB" sz="2800" dirty="0"/>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Shape 135"/>
          <p:cNvSpPr>
            <a:spLocks noGrp="1"/>
          </p:cNvSpPr>
          <p:nvPr>
            <p:ph type="body" idx="1"/>
          </p:nvPr>
        </p:nvSpPr>
        <p:spPr>
          <a:xfrm>
            <a:off x="952500" y="636813"/>
            <a:ext cx="11099800" cy="8411468"/>
          </a:xfrm>
          <a:prstGeom prst="rect">
            <a:avLst/>
          </a:prstGeom>
        </p:spPr>
        <p:txBody>
          <a:bodyPr>
            <a:normAutofit fontScale="92500" lnSpcReduction="10000"/>
          </a:bodyPr>
          <a:lstStyle/>
          <a:p>
            <a:r>
              <a:rPr lang="en-GB" dirty="0" smtClean="0"/>
              <a:t>What proofed essential for the future was ILL’s adaptive business model.</a:t>
            </a:r>
          </a:p>
          <a:p>
            <a:r>
              <a:rPr lang="en-GB" dirty="0" smtClean="0"/>
              <a:t>The adoption, right from the start, of the innovative status of a service institute, effectively linking the ILL to the entire European academic network.</a:t>
            </a:r>
          </a:p>
          <a:p>
            <a:r>
              <a:rPr lang="en-GB" dirty="0" smtClean="0"/>
              <a:t>Representing a truly client-oriented market approach, the service model forced the ILL to adapt to the continuously changing needs of the user community. </a:t>
            </a:r>
          </a:p>
          <a:p>
            <a:r>
              <a:rPr lang="en-GB" dirty="0" smtClean="0"/>
              <a:t>The extraordinary upgradability built into the facility’s technical design made this adaptability possible.</a:t>
            </a:r>
          </a:p>
          <a:p>
            <a:r>
              <a:rPr lang="en-GB" dirty="0" smtClean="0"/>
              <a:t>It assured at the same time that ILL could continuously improve its nuclear safety standards responding to ever tighter regulations. </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Shape 138"/>
          <p:cNvSpPr>
            <a:spLocks noGrp="1"/>
          </p:cNvSpPr>
          <p:nvPr>
            <p:ph type="body" idx="1"/>
          </p:nvPr>
        </p:nvSpPr>
        <p:spPr>
          <a:xfrm>
            <a:off x="952500" y="1104998"/>
            <a:ext cx="11099800" cy="7957714"/>
          </a:xfrm>
          <a:prstGeom prst="rect">
            <a:avLst/>
          </a:prstGeom>
        </p:spPr>
        <p:txBody>
          <a:bodyPr>
            <a:normAutofit/>
          </a:bodyPr>
          <a:lstStyle/>
          <a:p>
            <a:pPr marL="364489" indent="-364489" defTabSz="479044">
              <a:spcBef>
                <a:spcPts val="3400"/>
              </a:spcBef>
              <a:defRPr sz="2952"/>
            </a:pPr>
            <a:r>
              <a:rPr lang="en-GB" dirty="0"/>
              <a:t>The fact that, 50 years down the road, the ILL is still the world's number one neutron source demonstrates the power of that model. </a:t>
            </a:r>
            <a:endParaRPr lang="en-GB" dirty="0" smtClean="0"/>
          </a:p>
          <a:p>
            <a:pPr marL="364489" indent="-364489" defTabSz="479044">
              <a:spcBef>
                <a:spcPts val="3400"/>
              </a:spcBef>
              <a:defRPr sz="2952"/>
            </a:pPr>
            <a:r>
              <a:rPr lang="en-GB" dirty="0" smtClean="0"/>
              <a:t>With today’s ambitious programme of instrument and infrastructure upgrades, the ILL is preparing its portfolio of services for the challenges of the future.</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Shape 141"/>
          <p:cNvSpPr>
            <a:spLocks noGrp="1"/>
          </p:cNvSpPr>
          <p:nvPr>
            <p:ph type="body" idx="1"/>
          </p:nvPr>
        </p:nvSpPr>
        <p:spPr>
          <a:xfrm>
            <a:off x="303067" y="547131"/>
            <a:ext cx="12339136" cy="8631029"/>
          </a:xfrm>
          <a:prstGeom prst="rect">
            <a:avLst/>
          </a:prstGeom>
        </p:spPr>
        <p:txBody>
          <a:bodyPr>
            <a:noAutofit/>
          </a:bodyPr>
          <a:lstStyle/>
          <a:p>
            <a:pPr defTabSz="356362">
              <a:spcBef>
                <a:spcPts val="2500"/>
              </a:spcBef>
              <a:defRPr sz="2196"/>
            </a:pPr>
            <a:r>
              <a:rPr lang="en-GB" sz="2800" dirty="0"/>
              <a:t>Thanks to our Scientific Members, the ILL has become truly European over the last three decades. Not only do our 10 Scientific Members contribute considerably to ILL’s budget but their excellent user communities help to reinforce ILL’s scientific excellence</a:t>
            </a:r>
            <a:r>
              <a:rPr lang="en-US" sz="2800" dirty="0"/>
              <a:t>.</a:t>
            </a:r>
          </a:p>
          <a:p>
            <a:pPr defTabSz="356362">
              <a:spcBef>
                <a:spcPts val="2500"/>
              </a:spcBef>
              <a:defRPr sz="2196"/>
            </a:pPr>
            <a:r>
              <a:rPr lang="en-GB" sz="2800" dirty="0" smtClean="0"/>
              <a:t>L’ILL </a:t>
            </a:r>
            <a:r>
              <a:rPr lang="en-GB" sz="2800" dirty="0" err="1" smtClean="0"/>
              <a:t>c’est</a:t>
            </a:r>
            <a:r>
              <a:rPr lang="en-GB" sz="2800" dirty="0" smtClean="0"/>
              <a:t> </a:t>
            </a:r>
            <a:r>
              <a:rPr lang="en-GB" sz="2800" dirty="0" err="1" smtClean="0"/>
              <a:t>l’Europe</a:t>
            </a:r>
            <a:r>
              <a:rPr lang="en-GB" sz="2800" dirty="0" smtClean="0"/>
              <a:t> qui </a:t>
            </a:r>
            <a:r>
              <a:rPr lang="en-GB" sz="2800" dirty="0" err="1" smtClean="0"/>
              <a:t>marche</a:t>
            </a:r>
            <a:r>
              <a:rPr lang="en-GB" sz="2800" dirty="0" smtClean="0"/>
              <a:t>.</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Shape 141"/>
          <p:cNvSpPr>
            <a:spLocks noGrp="1"/>
          </p:cNvSpPr>
          <p:nvPr>
            <p:ph type="body" idx="1"/>
          </p:nvPr>
        </p:nvSpPr>
        <p:spPr>
          <a:xfrm>
            <a:off x="303067" y="547131"/>
            <a:ext cx="12339136" cy="8631029"/>
          </a:xfrm>
          <a:prstGeom prst="rect">
            <a:avLst/>
          </a:prstGeom>
        </p:spPr>
        <p:txBody>
          <a:bodyPr>
            <a:noAutofit/>
          </a:bodyPr>
          <a:lstStyle/>
          <a:p>
            <a:pPr defTabSz="356362">
              <a:spcBef>
                <a:spcPts val="2500"/>
              </a:spcBef>
              <a:defRPr sz="2196"/>
            </a:pPr>
            <a:r>
              <a:rPr lang="en-GB" sz="2800" dirty="0" smtClean="0"/>
              <a:t>In this context Europe </a:t>
            </a:r>
            <a:r>
              <a:rPr lang="en-GB" sz="2800" dirty="0"/>
              <a:t>is more than </a:t>
            </a:r>
            <a:r>
              <a:rPr lang="en-GB" sz="2800" dirty="0" smtClean="0"/>
              <a:t>a bureaucratic </a:t>
            </a:r>
            <a:r>
              <a:rPr lang="en-GB" sz="2800" dirty="0"/>
              <a:t>concept of how to organise trade and </a:t>
            </a:r>
            <a:r>
              <a:rPr lang="en-GB" sz="2800" dirty="0" smtClean="0"/>
              <a:t>movement </a:t>
            </a:r>
            <a:r>
              <a:rPr lang="en-GB" sz="2800" dirty="0"/>
              <a:t>of </a:t>
            </a:r>
            <a:r>
              <a:rPr lang="en-GB" sz="2800" dirty="0" smtClean="0"/>
              <a:t>citizens </a:t>
            </a:r>
            <a:r>
              <a:rPr lang="en-GB" sz="2800" dirty="0"/>
              <a:t>between European states.</a:t>
            </a:r>
          </a:p>
          <a:p>
            <a:pPr defTabSz="356362">
              <a:spcBef>
                <a:spcPts val="2500"/>
              </a:spcBef>
              <a:defRPr sz="2196"/>
            </a:pPr>
            <a:r>
              <a:rPr lang="en-GB" sz="2800" dirty="0" smtClean="0"/>
              <a:t>Europe is above all the belief that humanity is capable of setting its own agenda.</a:t>
            </a:r>
          </a:p>
          <a:p>
            <a:pPr defTabSz="356362">
              <a:spcBef>
                <a:spcPts val="2500"/>
              </a:spcBef>
              <a:defRPr sz="2196"/>
            </a:pPr>
            <a:r>
              <a:rPr lang="en-GB" sz="2800" dirty="0" smtClean="0"/>
              <a:t>This belief is rooted in the conviction that rational thinking will allow us to construct a better world, always provided that we use the correct system of values.  </a:t>
            </a:r>
          </a:p>
          <a:p>
            <a:pPr defTabSz="356362">
              <a:spcBef>
                <a:spcPts val="2500"/>
              </a:spcBef>
              <a:defRPr sz="2196"/>
            </a:pPr>
            <a:r>
              <a:rPr lang="en-GB" sz="2800" dirty="0" smtClean="0"/>
              <a:t>We should not forget that it is this European belief in humanity’s capacity for self-determination, which is at the origin of the curiosity that has led to the scientific discoveries that have revolutionised our societies.</a:t>
            </a:r>
          </a:p>
          <a:p>
            <a:pPr defTabSz="356362">
              <a:spcBef>
                <a:spcPts val="2500"/>
              </a:spcBef>
              <a:defRPr sz="2196"/>
            </a:pPr>
            <a:r>
              <a:rPr lang="en-GB" sz="2800" dirty="0" smtClean="0"/>
              <a:t>The founding fathers of the ILL were so convinced of this idea that not even the traumatic atrocities of the second world war could throw them off course. </a:t>
            </a:r>
          </a:p>
          <a:p>
            <a:pPr defTabSz="356362">
              <a:spcBef>
                <a:spcPts val="2500"/>
              </a:spcBef>
              <a:defRPr sz="2196"/>
            </a:pPr>
            <a:r>
              <a:rPr lang="en-GB" sz="2800" dirty="0" smtClean="0"/>
              <a:t>True to the vision of its founders and independent of the political context the ILL will continue to build a better Europe by creating strong links between European scientists.</a:t>
            </a:r>
            <a:endParaRPr lang="en-GB" sz="2800" dirty="0"/>
          </a:p>
        </p:txBody>
      </p:sp>
    </p:spTree>
    <p:extLst>
      <p:ext uri="{BB962C8B-B14F-4D97-AF65-F5344CB8AC3E}">
        <p14:creationId xmlns:p14="http://schemas.microsoft.com/office/powerpoint/2010/main" val="4223879839"/>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1207</TotalTime>
  <Words>1124</Words>
  <Application>Microsoft Macintosh PowerPoint</Application>
  <PresentationFormat>Custom</PresentationFormat>
  <Paragraphs>45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White</vt:lpstr>
      <vt:lpstr>Dear Honorary Guests  Dear Colleagues – past and present Dear Friends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Dear Honorary Guests  Dear ILL staff Dear Friends</dc:title>
  <cp:lastModifiedBy>Helmut Schober</cp:lastModifiedBy>
  <cp:revision>43</cp:revision>
  <dcterms:modified xsi:type="dcterms:W3CDTF">2017-01-18T07:28:59Z</dcterms:modified>
</cp:coreProperties>
</file>