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  <p:sldMasterId id="2147483678" r:id="rId2"/>
    <p:sldMasterId id="2147483687" r:id="rId3"/>
  </p:sldMasterIdLst>
  <p:notesMasterIdLst>
    <p:notesMasterId r:id="rId27"/>
  </p:notesMasterIdLst>
  <p:sldIdLst>
    <p:sldId id="278" r:id="rId4"/>
    <p:sldId id="312" r:id="rId5"/>
    <p:sldId id="371" r:id="rId6"/>
    <p:sldId id="372" r:id="rId7"/>
    <p:sldId id="373" r:id="rId8"/>
    <p:sldId id="374" r:id="rId9"/>
    <p:sldId id="375" r:id="rId10"/>
    <p:sldId id="376" r:id="rId11"/>
    <p:sldId id="377" r:id="rId12"/>
    <p:sldId id="292" r:id="rId13"/>
    <p:sldId id="367" r:id="rId14"/>
    <p:sldId id="363" r:id="rId15"/>
    <p:sldId id="368" r:id="rId16"/>
    <p:sldId id="369" r:id="rId17"/>
    <p:sldId id="370" r:id="rId18"/>
    <p:sldId id="340" r:id="rId19"/>
    <p:sldId id="342" r:id="rId20"/>
    <p:sldId id="343" r:id="rId21"/>
    <p:sldId id="344" r:id="rId22"/>
    <p:sldId id="338" r:id="rId23"/>
    <p:sldId id="362" r:id="rId24"/>
    <p:sldId id="378" r:id="rId25"/>
    <p:sldId id="379" r:id="rId2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CC00FF"/>
    <a:srgbClr val="9933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78" autoAdjust="0"/>
    <p:restoredTop sz="91426" autoAdjust="0"/>
  </p:normalViewPr>
  <p:slideViewPr>
    <p:cSldViewPr>
      <p:cViewPr varScale="1">
        <p:scale>
          <a:sx n="68" d="100"/>
          <a:sy n="68" d="100"/>
        </p:scale>
        <p:origin x="1267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207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1EBDC-17AC-4DD6-9219-E090EE1D13E3}" type="datetimeFigureOut">
              <a:rPr lang="fr-FR" smtClean="0"/>
              <a:pPr/>
              <a:t>16/01/2017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CA774-F0EA-4089-8568-2BADB9855B1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3140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These</a:t>
            </a:r>
            <a:r>
              <a:rPr lang="fr-FR" dirty="0" smtClean="0"/>
              <a:t> sur financement</a:t>
            </a:r>
            <a:r>
              <a:rPr lang="fr-FR" baseline="0" dirty="0" smtClean="0"/>
              <a:t> ILL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CA774-F0EA-4089-8568-2BADB9855B13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047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Diagramme</a:t>
            </a:r>
            <a:r>
              <a:rPr lang="fr-FR" baseline="0" dirty="0" smtClean="0"/>
              <a:t> 2D</a:t>
            </a:r>
          </a:p>
          <a:p>
            <a:r>
              <a:rPr lang="fr-FR" baseline="0" dirty="0" smtClean="0"/>
              <a:t>Domain de miscibilité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CA774-F0EA-4089-8568-2BADB9855B13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1992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STRESS</a:t>
            </a:r>
            <a:r>
              <a:rPr lang="fr-FR" baseline="0" dirty="0" smtClean="0"/>
              <a:t> on structural </a:t>
            </a:r>
            <a:r>
              <a:rPr lang="fr-FR" baseline="0" dirty="0" err="1" smtClean="0"/>
              <a:t>evolution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F5AAA-A195-405F-B2B0-3F247DEB4C10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9111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The first and </a:t>
            </a:r>
            <a:r>
              <a:rPr lang="fr-FR" dirty="0" err="1" smtClean="0"/>
              <a:t>most</a:t>
            </a:r>
            <a:r>
              <a:rPr lang="fr-FR" dirty="0" smtClean="0"/>
              <a:t> </a:t>
            </a:r>
            <a:r>
              <a:rPr lang="fr-FR" dirty="0" err="1" smtClean="0"/>
              <a:t>challenging</a:t>
            </a:r>
            <a:r>
              <a:rPr lang="fr-FR" baseline="0" dirty="0" smtClean="0"/>
              <a:t> point has been to </a:t>
            </a:r>
            <a:r>
              <a:rPr lang="fr-FR" baseline="0" dirty="0" err="1" smtClean="0"/>
              <a:t>develop</a:t>
            </a:r>
            <a:r>
              <a:rPr lang="fr-FR" baseline="0" dirty="0" smtClean="0"/>
              <a:t>…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CA774-F0EA-4089-8568-2BADB9855B13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7504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The first and </a:t>
            </a:r>
            <a:r>
              <a:rPr lang="fr-FR" dirty="0" err="1" smtClean="0"/>
              <a:t>most</a:t>
            </a:r>
            <a:r>
              <a:rPr lang="fr-FR" dirty="0" smtClean="0"/>
              <a:t> </a:t>
            </a:r>
            <a:r>
              <a:rPr lang="fr-FR" dirty="0" err="1" smtClean="0"/>
              <a:t>challenging</a:t>
            </a:r>
            <a:r>
              <a:rPr lang="fr-FR" baseline="0" dirty="0" smtClean="0"/>
              <a:t> point has been to </a:t>
            </a:r>
            <a:r>
              <a:rPr lang="fr-FR" baseline="0" dirty="0" err="1" smtClean="0"/>
              <a:t>develop</a:t>
            </a:r>
            <a:r>
              <a:rPr lang="fr-FR" baseline="0" dirty="0" smtClean="0"/>
              <a:t>…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CA774-F0EA-4089-8568-2BADB9855B13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2301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The first and </a:t>
            </a:r>
            <a:r>
              <a:rPr lang="fr-FR" dirty="0" err="1" smtClean="0"/>
              <a:t>most</a:t>
            </a:r>
            <a:r>
              <a:rPr lang="fr-FR" dirty="0" smtClean="0"/>
              <a:t> </a:t>
            </a:r>
            <a:r>
              <a:rPr lang="fr-FR" dirty="0" err="1" smtClean="0"/>
              <a:t>challenging</a:t>
            </a:r>
            <a:r>
              <a:rPr lang="fr-FR" baseline="0" dirty="0" smtClean="0"/>
              <a:t> point has been to </a:t>
            </a:r>
            <a:r>
              <a:rPr lang="fr-FR" baseline="0" dirty="0" err="1" smtClean="0"/>
              <a:t>develop</a:t>
            </a:r>
            <a:r>
              <a:rPr lang="fr-FR" baseline="0" dirty="0" smtClean="0"/>
              <a:t>…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CA774-F0EA-4089-8568-2BADB9855B13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7506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There are a </a:t>
            </a:r>
            <a:r>
              <a:rPr lang="fr-FR" dirty="0" err="1" smtClean="0"/>
              <a:t>number</a:t>
            </a:r>
            <a:r>
              <a:rPr lang="fr-FR" dirty="0" smtClean="0"/>
              <a:t> of issues </a:t>
            </a:r>
            <a:r>
              <a:rPr lang="fr-FR" dirty="0" err="1" smtClean="0"/>
              <a:t>related</a:t>
            </a:r>
            <a:r>
              <a:rPr lang="fr-FR" dirty="0" smtClean="0"/>
              <a:t> to the use of neutrons</a:t>
            </a:r>
          </a:p>
          <a:p>
            <a:r>
              <a:rPr lang="fr-FR" dirty="0" smtClean="0"/>
              <a:t>ONLY SAY</a:t>
            </a:r>
            <a:r>
              <a:rPr lang="fr-FR" baseline="0" dirty="0" smtClean="0"/>
              <a:t> QUICKLY DEFECTS</a:t>
            </a:r>
          </a:p>
          <a:p>
            <a:r>
              <a:rPr lang="fr-FR" baseline="0" dirty="0" smtClean="0"/>
              <a:t>-</a:t>
            </a:r>
            <a:r>
              <a:rPr lang="fr-FR" baseline="0" dirty="0" err="1" smtClean="0"/>
              <a:t>big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electrodes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sample</a:t>
            </a:r>
            <a:endParaRPr lang="fr-FR" baseline="0" dirty="0" smtClean="0"/>
          </a:p>
          <a:p>
            <a:r>
              <a:rPr lang="fr-FR" baseline="0" dirty="0" smtClean="0"/>
              <a:t>-h </a:t>
            </a:r>
            <a:r>
              <a:rPr lang="fr-FR" baseline="0" dirty="0" err="1" smtClean="0"/>
              <a:t>scatters</a:t>
            </a:r>
            <a:r>
              <a:rPr lang="fr-FR" baseline="0" dirty="0" smtClean="0"/>
              <a:t> neutrons </a:t>
            </a:r>
            <a:r>
              <a:rPr lang="fr-FR" baseline="0" dirty="0" err="1" smtClean="0"/>
              <a:t>incoherently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F5AAA-A195-405F-B2B0-3F247DEB4C10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1508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CAREFUL</a:t>
            </a:r>
            <a:r>
              <a:rPr lang="fr-FR" baseline="0" dirty="0" smtClean="0"/>
              <a:t>: TIZR!!!!! Neutron transparent! And good </a:t>
            </a:r>
            <a:r>
              <a:rPr lang="fr-FR" baseline="0" dirty="0" err="1" smtClean="0"/>
              <a:t>conductor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resist</a:t>
            </a:r>
            <a:r>
              <a:rPr lang="fr-FR" baseline="0" dirty="0" smtClean="0"/>
              <a:t> oxydation and </a:t>
            </a:r>
            <a:r>
              <a:rPr lang="fr-FR" baseline="0" dirty="0" err="1" smtClean="0"/>
              <a:t>chemical</a:t>
            </a:r>
            <a:r>
              <a:rPr lang="fr-FR" baseline="0" dirty="0" smtClean="0"/>
              <a:t> corrosion</a:t>
            </a:r>
          </a:p>
          <a:p>
            <a:r>
              <a:rPr lang="fr-FR" baseline="0" dirty="0" smtClean="0"/>
              <a:t>IMPORTANCE OF D20 AS 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F5AAA-A195-405F-B2B0-3F247DEB4C10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8367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Position sensitive</a:t>
            </a:r>
            <a:r>
              <a:rPr lang="fr-FR" baseline="0" dirty="0" smtClean="0"/>
              <a:t> detector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CA774-F0EA-4089-8568-2BADB9855B13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3078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Chute rapide du</a:t>
            </a:r>
            <a:r>
              <a:rPr lang="fr-FR" baseline="0" dirty="0" smtClean="0"/>
              <a:t> potentiel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CA774-F0EA-4089-8568-2BADB9855B13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5802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007100"/>
          </a:xfrm>
          <a:prstGeom prst="rect">
            <a:avLst/>
          </a:prstGeom>
        </p:spPr>
      </p:pic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15" y="4429813"/>
            <a:ext cx="8673872" cy="2872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chemeClr val="accent2"/>
                </a:solidFill>
                <a:latin typeface="Verdana"/>
                <a:cs typeface="Verdana"/>
              </a:defRPr>
            </a:lvl1pPr>
            <a:lvl2pPr marL="4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Optional Subtitle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-482732" y="68607"/>
            <a:ext cx="3797300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-FR" sz="850" b="0" i="1" u="none" strike="noStrike" kern="1200" spc="400" baseline="0" dirty="0" smtClean="0">
                <a:solidFill>
                  <a:schemeClr val="tx1"/>
                </a:solidFill>
                <a:latin typeface="Gill Sans MT"/>
                <a:ea typeface="+mn-ea"/>
                <a:cs typeface="Gill Sans MT"/>
              </a:rPr>
              <a:t>INSTITUT LAUE LANGEVIN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2301551"/>
            <a:ext cx="9144000" cy="179147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5307" y="6356351"/>
            <a:ext cx="117608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FAE7B-4951-4E4C-81CA-4CA83B203134}" type="datetime1">
              <a:rPr lang="fr-FR" smtClean="0"/>
              <a:pPr/>
              <a:t>16/01/2017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6618" y="6356351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334935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layout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225462" y="1709928"/>
            <a:ext cx="8727371" cy="4355592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text</a:t>
            </a:r>
            <a:endParaRPr lang="fr-FR" dirty="0" smtClean="0"/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12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225461" y="315605"/>
            <a:ext cx="8727371" cy="89190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232160" y="1234926"/>
            <a:ext cx="8720673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177" y="-4693"/>
            <a:ext cx="5396825" cy="838757"/>
          </a:xfrm>
          <a:prstGeom prst="rect">
            <a:avLst/>
          </a:prstGeom>
        </p:spPr>
      </p:pic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5307" y="6356351"/>
            <a:ext cx="117608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FAE7B-4951-4E4C-81CA-4CA83B203134}" type="datetime1">
              <a:rPr lang="fr-FR" smtClean="0"/>
              <a:pPr/>
              <a:t>16/01/2017</a:t>
            </a:fld>
            <a:endParaRPr lang="fr-FR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6618" y="6356351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809605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callout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7"/>
          <p:cNvSpPr>
            <a:spLocks noGrp="1"/>
          </p:cNvSpPr>
          <p:nvPr>
            <p:ph sz="quarter" idx="11" hasCustomPrompt="1"/>
          </p:nvPr>
        </p:nvSpPr>
        <p:spPr>
          <a:xfrm>
            <a:off x="4580021" y="1794895"/>
            <a:ext cx="4209472" cy="4204853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9328" y="1794894"/>
            <a:ext cx="4317999" cy="4322495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70182" y="1276752"/>
            <a:ext cx="8619852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70181" y="502197"/>
            <a:ext cx="8619852" cy="73141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177" y="7212"/>
            <a:ext cx="5396825" cy="838757"/>
          </a:xfrm>
          <a:prstGeom prst="rect">
            <a:avLst/>
          </a:prstGeom>
        </p:spPr>
      </p:pic>
      <p:sp>
        <p:nvSpPr>
          <p:cNvPr id="12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5307" y="6356351"/>
            <a:ext cx="117608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FAE7B-4951-4E4C-81CA-4CA83B203134}" type="datetime1">
              <a:rPr lang="fr-FR" smtClean="0"/>
              <a:pPr/>
              <a:t>16/01/2017</a:t>
            </a:fld>
            <a:endParaRPr lang="fr-FR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6618" y="6356351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410480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537633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32" y="2607733"/>
            <a:ext cx="1128250" cy="130836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492250" y="3108027"/>
            <a:ext cx="2679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-FR" sz="800" b="0" i="1" u="none" strike="noStrike" kern="1200" spc="400" baseline="0" dirty="0" smtClean="0">
                <a:solidFill>
                  <a:schemeClr val="bg1">
                    <a:lumMod val="95000"/>
                  </a:schemeClr>
                </a:solidFill>
                <a:latin typeface="Gill Sans MT"/>
                <a:ea typeface="+mn-ea"/>
                <a:cs typeface="Gill Sans MT"/>
              </a:rPr>
              <a:t>INSTITUT LAUE LANGEVIN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5307" y="6356351"/>
            <a:ext cx="117608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FAE7B-4951-4E4C-81CA-4CA83B203134}" type="datetime1">
              <a:rPr lang="fr-FR" smtClean="0"/>
              <a:pPr/>
              <a:t>16/01/2017</a:t>
            </a:fld>
            <a:endParaRPr lang="fr-FR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6618" y="6356351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984230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714356"/>
            <a:ext cx="7851648" cy="1828800"/>
          </a:xfrm>
          <a:prstGeom prst="rect">
            <a:avLst/>
          </a:prstGeo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4000" b="1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2643182"/>
            <a:ext cx="7854696" cy="1752600"/>
          </a:xfrm>
          <a:prstGeom prst="rect">
            <a:avLst/>
          </a:prstGeo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EF0B0E6F-2439-450C-9AFC-B8855EB699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D7A1DE9-A30A-4835-8D87-8E03B300754E}" type="datetime1">
              <a:rPr lang="fr-FR" smtClean="0"/>
              <a:pPr/>
              <a:t>16/01/2017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0060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8229600" cy="1153276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143116"/>
            <a:ext cx="8229600" cy="4181484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EF0B0E6F-2439-450C-9AFC-B8855EB699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9AA0B7D-2EC8-4593-A1FD-B934100CEB3D}" type="datetime1">
              <a:rPr lang="fr-FR" smtClean="0"/>
              <a:pPr/>
              <a:t>16/01/2017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6540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  <a:prstGeom prst="rect">
            <a:avLst/>
          </a:prstGeom>
        </p:spPr>
        <p:txBody>
          <a:bodyPr vert="horz" tIns="4572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000" b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EF0B0E6F-2439-450C-9AFC-B8855EB699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0DBA642-923E-4379-A159-D795E64085DC}" type="datetime1">
              <a:rPr lang="fr-FR" smtClean="0"/>
              <a:pPr/>
              <a:t>16/01/2017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2088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EF0B0E6F-2439-450C-9AFC-B8855EB699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45386D1-649B-4BB3-A58C-136870E2D0D9}" type="datetime1">
              <a:rPr lang="fr-FR" smtClean="0"/>
              <a:pPr/>
              <a:t>16/01/2017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6025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007100"/>
          </a:xfrm>
          <a:prstGeom prst="rect">
            <a:avLst/>
          </a:prstGeom>
        </p:spPr>
      </p:pic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15" y="4429813"/>
            <a:ext cx="8673872" cy="2872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chemeClr val="accent2"/>
                </a:solidFill>
                <a:latin typeface="Verdana"/>
                <a:cs typeface="Verdana"/>
              </a:defRPr>
            </a:lvl1pPr>
            <a:lvl2pPr marL="4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Optional Subtitle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-482732" y="68607"/>
            <a:ext cx="3797300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-FR" sz="850" b="0" i="1" u="none" strike="noStrike" kern="1200" spc="400" baseline="0" dirty="0" smtClean="0">
                <a:solidFill>
                  <a:schemeClr val="tx1"/>
                </a:solidFill>
                <a:latin typeface="Gill Sans MT"/>
                <a:ea typeface="+mn-ea"/>
                <a:cs typeface="Gill Sans MT"/>
              </a:rPr>
              <a:t>INSTITUT LAUE LANGEVIN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2301551"/>
            <a:ext cx="9144000" cy="179147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5307" y="6356351"/>
            <a:ext cx="117608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FAE7B-4951-4E4C-81CA-4CA83B203134}" type="datetime1">
              <a:rPr lang="fr-FR" smtClean="0"/>
              <a:pPr/>
              <a:t>16/01/2017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6618" y="6356351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761089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layout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225462" y="1709928"/>
            <a:ext cx="8727371" cy="4355592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text</a:t>
            </a:r>
            <a:endParaRPr lang="fr-FR" dirty="0" smtClean="0"/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12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225461" y="315605"/>
            <a:ext cx="8727371" cy="89190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232160" y="1234926"/>
            <a:ext cx="8720673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177" y="-4693"/>
            <a:ext cx="5396825" cy="838757"/>
          </a:xfrm>
          <a:prstGeom prst="rect">
            <a:avLst/>
          </a:prstGeom>
        </p:spPr>
      </p:pic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5307" y="6356351"/>
            <a:ext cx="117608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FAE7B-4951-4E4C-81CA-4CA83B203134}" type="datetime1">
              <a:rPr lang="fr-FR" smtClean="0"/>
              <a:pPr/>
              <a:t>16/01/2017</a:t>
            </a:fld>
            <a:endParaRPr lang="fr-FR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6618" y="6356351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253152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callout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7"/>
          <p:cNvSpPr>
            <a:spLocks noGrp="1"/>
          </p:cNvSpPr>
          <p:nvPr>
            <p:ph sz="quarter" idx="11" hasCustomPrompt="1"/>
          </p:nvPr>
        </p:nvSpPr>
        <p:spPr>
          <a:xfrm>
            <a:off x="4580021" y="1794895"/>
            <a:ext cx="4209472" cy="4204853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9328" y="1794894"/>
            <a:ext cx="4317999" cy="4322495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70182" y="1276752"/>
            <a:ext cx="8619852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70181" y="502197"/>
            <a:ext cx="8619852" cy="73141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177" y="7212"/>
            <a:ext cx="5396825" cy="838757"/>
          </a:xfrm>
          <a:prstGeom prst="rect">
            <a:avLst/>
          </a:prstGeom>
        </p:spPr>
      </p:pic>
      <p:sp>
        <p:nvSpPr>
          <p:cNvPr id="12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5307" y="6356351"/>
            <a:ext cx="117608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FAE7B-4951-4E4C-81CA-4CA83B203134}" type="datetime1">
              <a:rPr lang="fr-FR" smtClean="0"/>
              <a:pPr/>
              <a:t>16/01/2017</a:t>
            </a:fld>
            <a:endParaRPr lang="fr-FR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6618" y="6356351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757267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layout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225462" y="1709928"/>
            <a:ext cx="8727371" cy="4355592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text</a:t>
            </a:r>
            <a:endParaRPr lang="fr-FR" dirty="0" smtClean="0"/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12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225461" y="315605"/>
            <a:ext cx="8727371" cy="89190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232160" y="1234926"/>
            <a:ext cx="8720673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177" y="-4693"/>
            <a:ext cx="5396825" cy="838757"/>
          </a:xfrm>
          <a:prstGeom prst="rect">
            <a:avLst/>
          </a:prstGeom>
        </p:spPr>
      </p:pic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5307" y="6356351"/>
            <a:ext cx="117608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FAE7B-4951-4E4C-81CA-4CA83B203134}" type="datetime1">
              <a:rPr lang="fr-FR" smtClean="0"/>
              <a:pPr/>
              <a:t>16/01/2017</a:t>
            </a:fld>
            <a:endParaRPr lang="fr-FR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6618" y="6356351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217252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537633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32" y="2607733"/>
            <a:ext cx="1128250" cy="130836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492250" y="3108027"/>
            <a:ext cx="2679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-FR" sz="800" b="0" i="1" u="none" strike="noStrike" kern="1200" spc="400" baseline="0" dirty="0" smtClean="0">
                <a:solidFill>
                  <a:schemeClr val="bg1">
                    <a:lumMod val="95000"/>
                  </a:schemeClr>
                </a:solidFill>
                <a:latin typeface="Gill Sans MT"/>
                <a:ea typeface="+mn-ea"/>
                <a:cs typeface="Gill Sans MT"/>
              </a:rPr>
              <a:t>INSTITUT LAUE LANGEVIN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5307" y="6356351"/>
            <a:ext cx="117608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FAE7B-4951-4E4C-81CA-4CA83B203134}" type="datetime1">
              <a:rPr lang="fr-FR" smtClean="0"/>
              <a:pPr/>
              <a:t>16/01/2017</a:t>
            </a:fld>
            <a:endParaRPr lang="fr-FR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6618" y="6356351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850176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714356"/>
            <a:ext cx="7851648" cy="1828800"/>
          </a:xfrm>
          <a:prstGeom prst="rect">
            <a:avLst/>
          </a:prstGeo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4000" b="1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2643182"/>
            <a:ext cx="7854696" cy="1752600"/>
          </a:xfrm>
          <a:prstGeom prst="rect">
            <a:avLst/>
          </a:prstGeo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EF0B0E6F-2439-450C-9AFC-B8855EB699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D7A1DE9-A30A-4835-8D87-8E03B300754E}" type="datetime1">
              <a:rPr lang="fr-FR" smtClean="0"/>
              <a:pPr/>
              <a:t>16/01/2017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53915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8229600" cy="1153276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143116"/>
            <a:ext cx="8229600" cy="4181484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EF0B0E6F-2439-450C-9AFC-B8855EB699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9AA0B7D-2EC8-4593-A1FD-B934100CEB3D}" type="datetime1">
              <a:rPr lang="fr-FR" smtClean="0"/>
              <a:pPr/>
              <a:t>16/01/2017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7531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  <a:prstGeom prst="rect">
            <a:avLst/>
          </a:prstGeom>
        </p:spPr>
        <p:txBody>
          <a:bodyPr vert="horz" tIns="4572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000" b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EF0B0E6F-2439-450C-9AFC-B8855EB699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0DBA642-923E-4379-A159-D795E64085DC}" type="datetime1">
              <a:rPr lang="fr-FR" smtClean="0"/>
              <a:pPr/>
              <a:t>16/01/2017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61541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EF0B0E6F-2439-450C-9AFC-B8855EB699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45386D1-649B-4BB3-A58C-136870E2D0D9}" type="datetime1">
              <a:rPr lang="fr-FR" smtClean="0"/>
              <a:pPr/>
              <a:t>16/01/2017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0429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callout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7"/>
          <p:cNvSpPr>
            <a:spLocks noGrp="1"/>
          </p:cNvSpPr>
          <p:nvPr>
            <p:ph sz="quarter" idx="11" hasCustomPrompt="1"/>
          </p:nvPr>
        </p:nvSpPr>
        <p:spPr>
          <a:xfrm>
            <a:off x="4580021" y="1794895"/>
            <a:ext cx="4209472" cy="4204853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9328" y="1794894"/>
            <a:ext cx="4317999" cy="4322495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70182" y="1276752"/>
            <a:ext cx="8619852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70181" y="502197"/>
            <a:ext cx="8619852" cy="73141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177" y="7212"/>
            <a:ext cx="5396825" cy="838757"/>
          </a:xfrm>
          <a:prstGeom prst="rect">
            <a:avLst/>
          </a:prstGeom>
        </p:spPr>
      </p:pic>
      <p:sp>
        <p:nvSpPr>
          <p:cNvPr id="12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5307" y="6356351"/>
            <a:ext cx="117608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FAE7B-4951-4E4C-81CA-4CA83B203134}" type="datetime1">
              <a:rPr lang="fr-FR" smtClean="0"/>
              <a:pPr/>
              <a:t>16/01/2017</a:t>
            </a:fld>
            <a:endParaRPr lang="fr-FR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6618" y="6356351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133602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537633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32" y="2607733"/>
            <a:ext cx="1128250" cy="130836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492250" y="3108027"/>
            <a:ext cx="2679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-FR" sz="800" b="0" i="1" u="none" strike="noStrike" kern="1200" spc="400" baseline="0" dirty="0" smtClean="0">
                <a:solidFill>
                  <a:schemeClr val="bg1">
                    <a:lumMod val="95000"/>
                  </a:schemeClr>
                </a:solidFill>
                <a:latin typeface="Gill Sans MT"/>
                <a:ea typeface="+mn-ea"/>
                <a:cs typeface="Gill Sans MT"/>
              </a:rPr>
              <a:t>INSTITUT LAUE LANGEVIN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5307" y="6356351"/>
            <a:ext cx="117608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FAE7B-4951-4E4C-81CA-4CA83B203134}" type="datetime1">
              <a:rPr lang="fr-FR" smtClean="0"/>
              <a:pPr/>
              <a:t>16/01/2017</a:t>
            </a:fld>
            <a:endParaRPr lang="fr-FR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6618" y="6356351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781948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714356"/>
            <a:ext cx="7851648" cy="1828800"/>
          </a:xfrm>
          <a:prstGeom prst="rect">
            <a:avLst/>
          </a:prstGeo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4000" b="1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2643182"/>
            <a:ext cx="7854696" cy="1752600"/>
          </a:xfrm>
          <a:prstGeom prst="rect">
            <a:avLst/>
          </a:prstGeo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EF0B0E6F-2439-450C-9AFC-B8855EB699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D7A1DE9-A30A-4835-8D87-8E03B300754E}" type="datetime1">
              <a:rPr lang="fr-FR" smtClean="0"/>
              <a:pPr/>
              <a:t>16/01/2017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8418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8229600" cy="1153276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143116"/>
            <a:ext cx="8229600" cy="4181484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EF0B0E6F-2439-450C-9AFC-B8855EB699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9AA0B7D-2EC8-4593-A1FD-B934100CEB3D}" type="datetime1">
              <a:rPr lang="fr-FR" smtClean="0"/>
              <a:pPr/>
              <a:t>16/01/2017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0617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  <a:prstGeom prst="rect">
            <a:avLst/>
          </a:prstGeom>
        </p:spPr>
        <p:txBody>
          <a:bodyPr vert="horz" tIns="4572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000" b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EF0B0E6F-2439-450C-9AFC-B8855EB699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0DBA642-923E-4379-A159-D795E64085DC}" type="datetime1">
              <a:rPr lang="fr-FR" smtClean="0"/>
              <a:pPr/>
              <a:t>16/01/2017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8417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EF0B0E6F-2439-450C-9AFC-B8855EB699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45386D1-649B-4BB3-A58C-136870E2D0D9}" type="datetime1">
              <a:rPr lang="fr-FR" smtClean="0"/>
              <a:pPr/>
              <a:t>16/01/2017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2557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007100"/>
          </a:xfrm>
          <a:prstGeom prst="rect">
            <a:avLst/>
          </a:prstGeom>
        </p:spPr>
      </p:pic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15" y="4429813"/>
            <a:ext cx="8673872" cy="2872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chemeClr val="accent2"/>
                </a:solidFill>
                <a:latin typeface="Verdana"/>
                <a:cs typeface="Verdana"/>
              </a:defRPr>
            </a:lvl1pPr>
            <a:lvl2pPr marL="4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Optional Subtitle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-482732" y="68607"/>
            <a:ext cx="3797300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-FR" sz="850" b="0" i="1" u="none" strike="noStrike" kern="1200" spc="400" baseline="0" dirty="0" smtClean="0">
                <a:solidFill>
                  <a:schemeClr val="tx1"/>
                </a:solidFill>
                <a:latin typeface="Gill Sans MT"/>
                <a:ea typeface="+mn-ea"/>
                <a:cs typeface="Gill Sans MT"/>
              </a:rPr>
              <a:t>INSTITUT LAUE LANGEVIN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2301551"/>
            <a:ext cx="9144000" cy="179147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5307" y="6356351"/>
            <a:ext cx="117608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FAE7B-4951-4E4C-81CA-4CA83B203134}" type="datetime1">
              <a:rPr lang="fr-FR" smtClean="0"/>
              <a:pPr/>
              <a:t>16/01/2017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6618" y="6356351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700976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8826423" y="6295078"/>
            <a:ext cx="4275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0C1694-9101-9A45-A428-FD842B6D6CA4}" type="slidenum">
              <a:rPr lang="fr-FR" sz="700" b="0" i="0" smtClean="0">
                <a:solidFill>
                  <a:schemeClr val="accent1"/>
                </a:solidFill>
                <a:latin typeface="Verdana Bold"/>
                <a:cs typeface="Verdana Bold"/>
              </a:rPr>
              <a:t>‹N°›</a:t>
            </a:fld>
            <a:endParaRPr lang="fr-FR" sz="700" b="0" i="0" dirty="0">
              <a:solidFill>
                <a:schemeClr val="accent1"/>
              </a:solidFill>
              <a:latin typeface="Verdana Bold"/>
              <a:cs typeface="Verdana Bold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660241" y="6406126"/>
            <a:ext cx="333829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-FR" sz="750" b="0" i="1" u="none" strike="noStrike" kern="1200" spc="400" baseline="0" dirty="0" smtClean="0">
                <a:solidFill>
                  <a:schemeClr val="tx1"/>
                </a:solidFill>
                <a:latin typeface="Gill Sans MT"/>
                <a:ea typeface="+mn-ea"/>
                <a:cs typeface="Gill Sans MT"/>
              </a:rPr>
              <a:t>THE EUROPEAN NEUTRON SOURCE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364" y="6106799"/>
            <a:ext cx="500742" cy="580683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5307" y="6356351"/>
            <a:ext cx="117608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FAE7B-4951-4E4C-81CA-4CA83B203134}" type="datetime1">
              <a:rPr lang="fr-FR" smtClean="0"/>
              <a:pPr/>
              <a:t>16/01/2017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6618" y="6356351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765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8826423" y="6295078"/>
            <a:ext cx="4275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0C1694-9101-9A45-A428-FD842B6D6CA4}" type="slidenum">
              <a:rPr lang="fr-FR" sz="700" b="0" i="0" smtClean="0">
                <a:solidFill>
                  <a:schemeClr val="accent1"/>
                </a:solidFill>
                <a:latin typeface="Verdana Bold"/>
                <a:cs typeface="Verdana Bold"/>
              </a:rPr>
              <a:t>‹N°›</a:t>
            </a:fld>
            <a:endParaRPr lang="fr-FR" sz="700" b="0" i="0" dirty="0">
              <a:solidFill>
                <a:schemeClr val="accent1"/>
              </a:solidFill>
              <a:latin typeface="Verdana Bold"/>
              <a:cs typeface="Verdana Bold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660241" y="6406126"/>
            <a:ext cx="333829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-FR" sz="750" b="0" i="1" u="none" strike="noStrike" kern="1200" spc="400" baseline="0" dirty="0" smtClean="0">
                <a:solidFill>
                  <a:schemeClr val="tx1"/>
                </a:solidFill>
                <a:latin typeface="Gill Sans MT"/>
                <a:ea typeface="+mn-ea"/>
                <a:cs typeface="Gill Sans MT"/>
              </a:rPr>
              <a:t>THE EUROPEAN NEUTRON SOURCE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364" y="6106799"/>
            <a:ext cx="500742" cy="580683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5307" y="6356351"/>
            <a:ext cx="117608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FAE7B-4951-4E4C-81CA-4CA83B203134}" type="datetime1">
              <a:rPr lang="fr-FR" smtClean="0"/>
              <a:pPr/>
              <a:t>16/01/2017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6618" y="6356351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5833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8826423" y="6295078"/>
            <a:ext cx="4275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0C1694-9101-9A45-A428-FD842B6D6CA4}" type="slidenum">
              <a:rPr lang="fr-FR" sz="700" b="0" i="0" smtClean="0">
                <a:solidFill>
                  <a:schemeClr val="accent1"/>
                </a:solidFill>
                <a:latin typeface="Verdana Bold"/>
                <a:cs typeface="Verdana Bold"/>
              </a:rPr>
              <a:t>‹N°›</a:t>
            </a:fld>
            <a:endParaRPr lang="fr-FR" sz="700" b="0" i="0" dirty="0">
              <a:solidFill>
                <a:schemeClr val="accent1"/>
              </a:solidFill>
              <a:latin typeface="Verdana Bold"/>
              <a:cs typeface="Verdana Bold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660241" y="6406126"/>
            <a:ext cx="333829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-FR" sz="750" b="0" i="1" u="none" strike="noStrike" kern="1200" spc="400" baseline="0" dirty="0" smtClean="0">
                <a:solidFill>
                  <a:schemeClr val="tx1"/>
                </a:solidFill>
                <a:latin typeface="Gill Sans MT"/>
                <a:ea typeface="+mn-ea"/>
                <a:cs typeface="Gill Sans MT"/>
              </a:rPr>
              <a:t>THE EUROPEAN NEUTRON SOURCE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364" y="6106799"/>
            <a:ext cx="500742" cy="580683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5307" y="6356351"/>
            <a:ext cx="117608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FAE7B-4951-4E4C-81CA-4CA83B203134}" type="datetime1">
              <a:rPr lang="fr-FR" smtClean="0"/>
              <a:pPr/>
              <a:t>16/01/2017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6618" y="6356351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4458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.png"/><Relationship Id="rId4" Type="http://schemas.openxmlformats.org/officeDocument/2006/relationships/image" Target="../media/image20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.png"/><Relationship Id="rId4" Type="http://schemas.openxmlformats.org/officeDocument/2006/relationships/image" Target="../media/image2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tif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.png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6" descr="lrcs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5328592"/>
            <a:ext cx="1484784" cy="1484784"/>
          </a:xfrm>
          <a:prstGeom prst="rect">
            <a:avLst/>
          </a:prstGeom>
        </p:spPr>
      </p:pic>
      <p:pic>
        <p:nvPicPr>
          <p:cNvPr id="7" name="Image 208" descr="logo_developpe_CMYK_e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524" y="5503115"/>
            <a:ext cx="1656184" cy="102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346" descr="ICMCB_CMJN-grd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6553" y="5805264"/>
            <a:ext cx="2880320" cy="730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2304256"/>
          </a:xfrm>
        </p:spPr>
        <p:txBody>
          <a:bodyPr>
            <a:normAutofit/>
          </a:bodyPr>
          <a:lstStyle/>
          <a:p>
            <a:pPr algn="ctr"/>
            <a:r>
              <a:rPr lang="fr-FR" sz="4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Neutrons and Li-ion batteries:</a:t>
            </a:r>
            <a:br>
              <a:rPr lang="fr-FR" sz="4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44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fr-FR" sz="4400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perfect</a:t>
            </a:r>
            <a:r>
              <a:rPr lang="fr-FR" sz="44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4400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marriage</a:t>
            </a:r>
            <a:endParaRPr lang="fr-FR" sz="4400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Sottotitolo 2"/>
          <p:cNvSpPr>
            <a:spLocks noGrp="1"/>
          </p:cNvSpPr>
          <p:nvPr>
            <p:ph type="subTitle" idx="1"/>
          </p:nvPr>
        </p:nvSpPr>
        <p:spPr>
          <a:xfrm>
            <a:off x="-108520" y="4149080"/>
            <a:ext cx="9144000" cy="1368152"/>
          </a:xfrm>
        </p:spPr>
        <p:txBody>
          <a:bodyPr>
            <a:normAutofit/>
          </a:bodyPr>
          <a:lstStyle/>
          <a:p>
            <a:pPr algn="ctr"/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</a:rPr>
              <a:t>    Christian Masquelier 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</a:rPr>
              <a:t>(</a:t>
            </a: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</a:rPr>
              <a:t>LRCS), </a:t>
            </a:r>
          </a:p>
          <a:p>
            <a:pPr algn="ctr"/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</a:rPr>
              <a:t>    Laurence Croguennec (ICMCB), </a:t>
            </a:r>
          </a:p>
          <a:p>
            <a:pPr algn="ctr"/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</a:rPr>
              <a:t>    Emmanuelle Suard (ILL)</a:t>
            </a:r>
            <a:endParaRPr lang="it-IT" sz="2000" dirty="0">
              <a:solidFill>
                <a:schemeClr val="tx1">
                  <a:lumMod val="75000"/>
                  <a:lumOff val="25000"/>
                </a:schemeClr>
              </a:solidFill>
              <a:latin typeface="Cambria" pitchFamily="18" charset="0"/>
            </a:endParaRPr>
          </a:p>
        </p:txBody>
      </p:sp>
      <p:sp>
        <p:nvSpPr>
          <p:cNvPr id="11" name="CasellaDiTesto 3"/>
          <p:cNvSpPr txBox="1"/>
          <p:nvPr/>
        </p:nvSpPr>
        <p:spPr>
          <a:xfrm>
            <a:off x="755576" y="3284984"/>
            <a:ext cx="74168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800" b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Cambria" pitchFamily="18" charset="0"/>
              </a:rPr>
              <a:t>Matteo Bianchini</a:t>
            </a:r>
            <a:endParaRPr lang="it-IT" sz="3800" b="1" dirty="0">
              <a:ln w="10541" cmpd="sng">
                <a:solidFill>
                  <a:schemeClr val="tx1"/>
                </a:solidFill>
                <a:prstDash val="solid"/>
              </a:ln>
              <a:latin typeface="Cambria" pitchFamily="18" charset="0"/>
            </a:endParaRPr>
          </a:p>
        </p:txBody>
      </p:sp>
      <p:pic>
        <p:nvPicPr>
          <p:cNvPr id="1026" name="Picture 2" descr="C:\Users\bianchinim\Desktop\Capture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3140968"/>
            <a:ext cx="2555776" cy="2467507"/>
          </a:xfrm>
          <a:prstGeom prst="rect">
            <a:avLst/>
          </a:prstGeom>
          <a:noFill/>
        </p:spPr>
      </p:pic>
      <p:sp>
        <p:nvSpPr>
          <p:cNvPr id="10" name="Oval 9"/>
          <p:cNvSpPr/>
          <p:nvPr/>
        </p:nvSpPr>
        <p:spPr>
          <a:xfrm>
            <a:off x="8460432" y="472514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Oval 11"/>
          <p:cNvSpPr/>
          <p:nvPr/>
        </p:nvSpPr>
        <p:spPr>
          <a:xfrm>
            <a:off x="7308304" y="479715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Oval 12"/>
          <p:cNvSpPr/>
          <p:nvPr/>
        </p:nvSpPr>
        <p:spPr>
          <a:xfrm>
            <a:off x="7884368" y="350100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8316416" y="4797152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ILL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68871" y="4797152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ICMCB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21715" y="3284984"/>
            <a:ext cx="634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LRCS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01" y="14158"/>
            <a:ext cx="7330999" cy="999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bianchinim\Desktop\PICS at WORK\CAM001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40000" cy="6480000"/>
          </a:xfrm>
          <a:prstGeom prst="rect">
            <a:avLst/>
          </a:prstGeom>
          <a:noFill/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01" y="0"/>
            <a:ext cx="7330999" cy="99945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07504" y="3020759"/>
            <a:ext cx="41126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LiFePO</a:t>
            </a:r>
            <a:r>
              <a:rPr lang="fr-FR" sz="2400" i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  <a:r>
              <a:rPr lang="fr-F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in the in-situ </a:t>
            </a:r>
            <a:r>
              <a:rPr lang="fr-FR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cell</a:t>
            </a:r>
            <a:r>
              <a:rPr lang="fr-F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,</a:t>
            </a:r>
          </a:p>
          <a:p>
            <a:pPr algn="ctr"/>
            <a:r>
              <a:rPr lang="fr-F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in a </a:t>
            </a:r>
            <a:r>
              <a:rPr lang="fr-FR" sz="24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full-</a:t>
            </a:r>
            <a:r>
              <a:rPr lang="fr-FR" sz="2400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battery</a:t>
            </a:r>
            <a:r>
              <a:rPr lang="fr-FR" sz="24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configuration</a:t>
            </a:r>
            <a:r>
              <a:rPr lang="fr-F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, </a:t>
            </a:r>
          </a:p>
          <a:p>
            <a:pPr algn="ctr"/>
            <a:r>
              <a:rPr lang="fr-FR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measured</a:t>
            </a:r>
            <a:r>
              <a:rPr lang="fr-F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on D20</a:t>
            </a:r>
            <a:endParaRPr lang="fr-FR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Picture 2" descr="Picture2.jpg"/>
          <p:cNvPicPr>
            <a:picLocks noChangeAspect="1"/>
          </p:cNvPicPr>
          <p:nvPr/>
        </p:nvPicPr>
        <p:blipFill>
          <a:blip r:embed="rId2" cstate="print"/>
          <a:srcRect t="49636"/>
          <a:stretch>
            <a:fillRect/>
          </a:stretch>
        </p:blipFill>
        <p:spPr>
          <a:xfrm>
            <a:off x="0" y="4293096"/>
            <a:ext cx="4307567" cy="2304256"/>
          </a:xfrm>
          <a:prstGeom prst="rect">
            <a:avLst/>
          </a:prstGeom>
        </p:spPr>
      </p:pic>
      <p:pic>
        <p:nvPicPr>
          <p:cNvPr id="4" name="Picture 2" descr="C:\Users\bianchinim\Desktop\lfpinsitu0.tif"/>
          <p:cNvPicPr>
            <a:picLocks noChangeAspect="1" noChangeArrowheads="1"/>
          </p:cNvPicPr>
          <p:nvPr/>
        </p:nvPicPr>
        <p:blipFill>
          <a:blip r:embed="rId3" cstate="print"/>
          <a:srcRect l="4044" t="13001" r="14516" b="14190"/>
          <a:stretch>
            <a:fillRect/>
          </a:stretch>
        </p:blipFill>
        <p:spPr bwMode="auto">
          <a:xfrm>
            <a:off x="107504" y="1203280"/>
            <a:ext cx="2195736" cy="1217608"/>
          </a:xfrm>
          <a:prstGeom prst="rect">
            <a:avLst/>
          </a:prstGeom>
          <a:noFill/>
        </p:spPr>
      </p:pic>
      <p:grpSp>
        <p:nvGrpSpPr>
          <p:cNvPr id="5" name="Group 22"/>
          <p:cNvGrpSpPr/>
          <p:nvPr/>
        </p:nvGrpSpPr>
        <p:grpSpPr>
          <a:xfrm>
            <a:off x="4896000" y="6227996"/>
            <a:ext cx="3637305" cy="585380"/>
            <a:chOff x="466098" y="3682643"/>
            <a:chExt cx="4667019" cy="341684"/>
          </a:xfrm>
        </p:grpSpPr>
        <p:sp>
          <p:nvSpPr>
            <p:cNvPr id="6" name="TextBox 5"/>
            <p:cNvSpPr txBox="1"/>
            <p:nvPr/>
          </p:nvSpPr>
          <p:spPr>
            <a:xfrm>
              <a:off x="466098" y="3682643"/>
              <a:ext cx="3706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latin typeface="Arial Narrow" pitchFamily="34" charset="0"/>
                  <a:ea typeface="Verdana" pitchFamily="34" charset="0"/>
                  <a:cs typeface="Verdana" pitchFamily="34" charset="0"/>
                </a:rPr>
                <a:t>2</a:t>
              </a:r>
              <a:r>
                <a:rPr lang="fr-FR" sz="1600" dirty="0" smtClean="0">
                  <a:latin typeface="Arial Narrow" pitchFamily="34" charset="0"/>
                  <a:ea typeface="Verdana" pitchFamily="34" charset="0"/>
                  <a:cs typeface="Verdana" pitchFamily="34" charset="0"/>
                </a:rPr>
                <a:t>0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86178" y="3682643"/>
              <a:ext cx="370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atin typeface="Arial Narrow" pitchFamily="34" charset="0"/>
                  <a:ea typeface="Verdana" pitchFamily="34" charset="0"/>
                  <a:cs typeface="Verdana" pitchFamily="34" charset="0"/>
                </a:rPr>
                <a:t>40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897200" y="3682643"/>
              <a:ext cx="370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latin typeface="Arial Narrow" pitchFamily="34" charset="0"/>
                  <a:ea typeface="Verdana" pitchFamily="34" charset="0"/>
                  <a:cs typeface="Verdana" pitchFamily="34" charset="0"/>
                </a:rPr>
                <a:t>6</a:t>
              </a:r>
              <a:r>
                <a:rPr lang="fr-FR" sz="1600" dirty="0" smtClean="0">
                  <a:latin typeface="Arial Narrow" pitchFamily="34" charset="0"/>
                  <a:ea typeface="Verdana" pitchFamily="34" charset="0"/>
                  <a:cs typeface="Verdana" pitchFamily="34" charset="0"/>
                </a:rPr>
                <a:t>0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590909" y="3682643"/>
              <a:ext cx="370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latin typeface="Arial Narrow" pitchFamily="34" charset="0"/>
                  <a:ea typeface="Verdana" pitchFamily="34" charset="0"/>
                  <a:cs typeface="Verdana" pitchFamily="34" charset="0"/>
                </a:rPr>
                <a:t>8</a:t>
              </a:r>
              <a:r>
                <a:rPr lang="fr-FR" sz="1600" dirty="0" smtClean="0">
                  <a:latin typeface="Arial Narrow" pitchFamily="34" charset="0"/>
                  <a:ea typeface="Verdana" pitchFamily="34" charset="0"/>
                  <a:cs typeface="Verdana" pitchFamily="34" charset="0"/>
                </a:rPr>
                <a:t>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37590" y="3682643"/>
              <a:ext cx="4635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atin typeface="Arial Narrow" pitchFamily="34" charset="0"/>
                  <a:ea typeface="Verdana" pitchFamily="34" charset="0"/>
                  <a:cs typeface="Verdana" pitchFamily="34" charset="0"/>
                </a:rPr>
                <a:t>100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76655" y="3685773"/>
              <a:ext cx="4635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atin typeface="Arial Narrow" pitchFamily="34" charset="0"/>
                  <a:ea typeface="Verdana" pitchFamily="34" charset="0"/>
                  <a:cs typeface="Verdana" pitchFamily="34" charset="0"/>
                </a:rPr>
                <a:t>120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69528" y="3682645"/>
              <a:ext cx="4635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atin typeface="Arial Narrow" pitchFamily="34" charset="0"/>
                  <a:ea typeface="Verdana" pitchFamily="34" charset="0"/>
                  <a:cs typeface="Verdana" pitchFamily="34" charset="0"/>
                </a:rPr>
                <a:t>140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372200" y="6452998"/>
            <a:ext cx="880232" cy="460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Arial Narrow" pitchFamily="34" charset="0"/>
                <a:ea typeface="Verdana" pitchFamily="34" charset="0"/>
                <a:cs typeface="Aharoni" pitchFamily="2" charset="-79"/>
              </a:rPr>
              <a:t>2</a:t>
            </a:r>
            <a:r>
              <a:rPr lang="el-GR" sz="2000" dirty="0" smtClean="0">
                <a:latin typeface="Arial Narrow" pitchFamily="34" charset="0"/>
                <a:ea typeface="Verdana" pitchFamily="34" charset="0"/>
                <a:cs typeface="Aharoni" pitchFamily="2" charset="-79"/>
              </a:rPr>
              <a:t>θ</a:t>
            </a:r>
            <a:r>
              <a:rPr lang="fr-FR" sz="2000" dirty="0" smtClean="0">
                <a:latin typeface="Arial Narrow" pitchFamily="34" charset="0"/>
                <a:ea typeface="Verdana" pitchFamily="34" charset="0"/>
                <a:cs typeface="Aharoni" pitchFamily="2" charset="-79"/>
              </a:rPr>
              <a:t> (°)</a:t>
            </a:r>
          </a:p>
        </p:txBody>
      </p:sp>
      <p:grpSp>
        <p:nvGrpSpPr>
          <p:cNvPr id="14" name="Group 40"/>
          <p:cNvGrpSpPr/>
          <p:nvPr/>
        </p:nvGrpSpPr>
        <p:grpSpPr>
          <a:xfrm>
            <a:off x="8028384" y="4588217"/>
            <a:ext cx="936104" cy="331418"/>
            <a:chOff x="844066" y="6162516"/>
            <a:chExt cx="1872595" cy="295989"/>
          </a:xfrm>
        </p:grpSpPr>
        <p:sp>
          <p:nvSpPr>
            <p:cNvPr id="15" name="TextBox 14"/>
            <p:cNvSpPr txBox="1"/>
            <p:nvPr/>
          </p:nvSpPr>
          <p:spPr>
            <a:xfrm>
              <a:off x="844066" y="6162516"/>
              <a:ext cx="421533" cy="295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latin typeface="Arial Narrow" pitchFamily="34" charset="0"/>
                  <a:ea typeface="Verdana" pitchFamily="34" charset="0"/>
                  <a:cs typeface="Verdana" pitchFamily="34" charset="0"/>
                </a:rPr>
                <a:t>36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420249" y="6168178"/>
              <a:ext cx="749791" cy="2846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latin typeface="Arial Narrow" pitchFamily="34" charset="0"/>
                  <a:ea typeface="Verdana" pitchFamily="34" charset="0"/>
                  <a:cs typeface="Verdana" pitchFamily="34" charset="0"/>
                </a:rPr>
                <a:t>39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66870" y="6168178"/>
              <a:ext cx="749791" cy="2846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latin typeface="Arial Narrow" pitchFamily="34" charset="0"/>
                  <a:ea typeface="Verdana" pitchFamily="34" charset="0"/>
                  <a:cs typeface="Verdana" pitchFamily="34" charset="0"/>
                </a:rPr>
                <a:t>42</a:t>
              </a:r>
            </a:p>
          </p:txBody>
        </p:sp>
      </p:grpSp>
      <p:grpSp>
        <p:nvGrpSpPr>
          <p:cNvPr id="18" name="Group 50"/>
          <p:cNvGrpSpPr/>
          <p:nvPr/>
        </p:nvGrpSpPr>
        <p:grpSpPr>
          <a:xfrm>
            <a:off x="7956372" y="5904000"/>
            <a:ext cx="1008115" cy="318744"/>
            <a:chOff x="5860943" y="6300000"/>
            <a:chExt cx="876088" cy="277000"/>
          </a:xfrm>
        </p:grpSpPr>
        <p:sp>
          <p:nvSpPr>
            <p:cNvPr id="19" name="TextBox 18"/>
            <p:cNvSpPr txBox="1"/>
            <p:nvPr/>
          </p:nvSpPr>
          <p:spPr>
            <a:xfrm>
              <a:off x="5860943" y="6300000"/>
              <a:ext cx="276588" cy="277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latin typeface="Arial Narrow" pitchFamily="34" charset="0"/>
                  <a:ea typeface="Verdana" pitchFamily="34" charset="0"/>
                  <a:cs typeface="Verdana" pitchFamily="34" charset="0"/>
                </a:rPr>
                <a:t>54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85520" y="6300000"/>
              <a:ext cx="2765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latin typeface="Arial Narrow" pitchFamily="34" charset="0"/>
                  <a:ea typeface="Verdana" pitchFamily="34" charset="0"/>
                  <a:cs typeface="Verdana" pitchFamily="34" charset="0"/>
                </a:rPr>
                <a:t>57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267328" y="6300000"/>
              <a:ext cx="2765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latin typeface="Arial Narrow" pitchFamily="34" charset="0"/>
                  <a:ea typeface="Verdana" pitchFamily="34" charset="0"/>
                  <a:cs typeface="Verdana" pitchFamily="34" charset="0"/>
                </a:rPr>
                <a:t>60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460443" y="6300000"/>
              <a:ext cx="2765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latin typeface="Arial Narrow" pitchFamily="34" charset="0"/>
                  <a:ea typeface="Verdana" pitchFamily="34" charset="0"/>
                  <a:cs typeface="Verdana" pitchFamily="34" charset="0"/>
                </a:rPr>
                <a:t>63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588224" y="102873"/>
            <a:ext cx="1544280" cy="371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 smtClean="0">
                <a:latin typeface="Arial Narrow" pitchFamily="34" charset="0"/>
                <a:ea typeface="Verdana" pitchFamily="34" charset="0"/>
                <a:cs typeface="Aharoni" pitchFamily="2" charset="-79"/>
              </a:rPr>
              <a:t>LiFePO</a:t>
            </a:r>
            <a:r>
              <a:rPr lang="fr-FR" sz="1500" baseline="-25000" dirty="0" smtClean="0">
                <a:latin typeface="Arial Narrow" pitchFamily="34" charset="0"/>
                <a:ea typeface="Verdana" pitchFamily="34" charset="0"/>
                <a:cs typeface="Aharoni" pitchFamily="2" charset="-79"/>
              </a:rPr>
              <a:t>4</a:t>
            </a:r>
            <a:r>
              <a:rPr lang="fr-FR" sz="1500" dirty="0" smtClean="0">
                <a:latin typeface="Arial Narrow" pitchFamily="34" charset="0"/>
                <a:ea typeface="Verdana" pitchFamily="34" charset="0"/>
                <a:cs typeface="Aharoni" pitchFamily="2" charset="-79"/>
              </a:rPr>
              <a:t> </a:t>
            </a:r>
            <a:r>
              <a:rPr lang="fr-FR" sz="1500" dirty="0" err="1" smtClean="0">
                <a:latin typeface="Arial Narrow" pitchFamily="34" charset="0"/>
                <a:ea typeface="Verdana" pitchFamily="34" charset="0"/>
                <a:cs typeface="Aharoni" pitchFamily="2" charset="-79"/>
              </a:rPr>
              <a:t>powder</a:t>
            </a:r>
            <a:endParaRPr lang="fr-FR" sz="1500" dirty="0" smtClean="0">
              <a:latin typeface="Arial Narrow" pitchFamily="34" charset="0"/>
              <a:ea typeface="Verdana" pitchFamily="34" charset="0"/>
              <a:cs typeface="Aharoni" pitchFamily="2" charset="-79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12160" y="3163335"/>
            <a:ext cx="31451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i="1" dirty="0" smtClean="0">
                <a:latin typeface="Arial Narrow" pitchFamily="34" charset="0"/>
                <a:ea typeface="Verdana" pitchFamily="34" charset="0"/>
                <a:cs typeface="Aharoni" pitchFamily="2" charset="-79"/>
              </a:rPr>
              <a:t>In-situ</a:t>
            </a:r>
            <a:r>
              <a:rPr lang="fr-FR" sz="1500" dirty="0" smtClean="0">
                <a:latin typeface="Arial Narrow" pitchFamily="34" charset="0"/>
                <a:ea typeface="Verdana" pitchFamily="34" charset="0"/>
                <a:cs typeface="Aharoni" pitchFamily="2" charset="-79"/>
              </a:rPr>
              <a:t>: LiFePO</a:t>
            </a:r>
            <a:r>
              <a:rPr lang="fr-FR" sz="1500" baseline="-25000" dirty="0" smtClean="0">
                <a:latin typeface="Arial Narrow" pitchFamily="34" charset="0"/>
                <a:ea typeface="Verdana" pitchFamily="34" charset="0"/>
                <a:cs typeface="Aharoni" pitchFamily="2" charset="-79"/>
              </a:rPr>
              <a:t>4</a:t>
            </a:r>
            <a:r>
              <a:rPr lang="fr-FR" sz="1500" dirty="0" smtClean="0">
                <a:latin typeface="Arial Narrow" pitchFamily="34" charset="0"/>
                <a:ea typeface="Verdana" pitchFamily="34" charset="0"/>
                <a:cs typeface="Aharoni" pitchFamily="2" charset="-79"/>
              </a:rPr>
              <a:t>+</a:t>
            </a:r>
            <a:r>
              <a:rPr lang="fr-FR" sz="1500" dirty="0" err="1" smtClean="0">
                <a:latin typeface="Arial Narrow" pitchFamily="34" charset="0"/>
                <a:ea typeface="Verdana" pitchFamily="34" charset="0"/>
                <a:cs typeface="Aharoni" pitchFamily="2" charset="-79"/>
              </a:rPr>
              <a:t>C</a:t>
            </a:r>
            <a:r>
              <a:rPr lang="fr-FR" sz="1500" baseline="-25000" dirty="0" err="1" smtClean="0">
                <a:latin typeface="Arial Narrow" pitchFamily="34" charset="0"/>
                <a:ea typeface="Verdana" pitchFamily="34" charset="0"/>
                <a:cs typeface="Aharoni" pitchFamily="2" charset="-79"/>
              </a:rPr>
              <a:t>sp</a:t>
            </a:r>
            <a:r>
              <a:rPr lang="fr-FR" sz="1500" dirty="0" smtClean="0">
                <a:latin typeface="Arial Narrow" pitchFamily="34" charset="0"/>
                <a:ea typeface="Verdana" pitchFamily="34" charset="0"/>
                <a:cs typeface="Aharoni" pitchFamily="2" charset="-79"/>
              </a:rPr>
              <a:t> // </a:t>
            </a:r>
            <a:r>
              <a:rPr lang="fr-FR" sz="1500" dirty="0" err="1" smtClean="0">
                <a:latin typeface="Arial Narrow" pitchFamily="34" charset="0"/>
                <a:ea typeface="Verdana" pitchFamily="34" charset="0"/>
                <a:cs typeface="Aharoni" pitchFamily="2" charset="-79"/>
              </a:rPr>
              <a:t>electrolyte</a:t>
            </a:r>
            <a:endParaRPr lang="fr-FR" sz="1500" dirty="0" smtClean="0">
              <a:latin typeface="Arial Narrow" pitchFamily="34" charset="0"/>
              <a:ea typeface="Verdana" pitchFamily="34" charset="0"/>
              <a:cs typeface="Aharoni" pitchFamily="2" charset="-79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596336" y="569961"/>
            <a:ext cx="1522985" cy="99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>
                <a:latin typeface="Arial Narrow" pitchFamily="34" charset="0"/>
                <a:ea typeface="Verdana" pitchFamily="34" charset="0"/>
                <a:cs typeface="Aharoni" pitchFamily="2" charset="-79"/>
              </a:rPr>
              <a:t>Pnma</a:t>
            </a:r>
            <a:endParaRPr lang="fr-FR" sz="1400" dirty="0" smtClean="0">
              <a:latin typeface="Arial Narrow" pitchFamily="34" charset="0"/>
              <a:ea typeface="Verdana" pitchFamily="34" charset="0"/>
              <a:cs typeface="Aharoni" pitchFamily="2" charset="-79"/>
            </a:endParaRPr>
          </a:p>
          <a:p>
            <a:pPr algn="ctr"/>
            <a:r>
              <a:rPr lang="fr-FR" sz="1200" dirty="0" smtClean="0">
                <a:latin typeface="Arial Narrow" pitchFamily="34" charset="0"/>
                <a:ea typeface="Verdana" pitchFamily="34" charset="0"/>
                <a:cs typeface="Aharoni" pitchFamily="2" charset="-79"/>
              </a:rPr>
              <a:t>a=10.3233(2) Å</a:t>
            </a:r>
          </a:p>
          <a:p>
            <a:pPr algn="ctr"/>
            <a:r>
              <a:rPr lang="fr-FR" sz="1200" dirty="0" smtClean="0">
                <a:latin typeface="Arial Narrow" pitchFamily="34" charset="0"/>
                <a:ea typeface="Verdana" pitchFamily="34" charset="0"/>
                <a:cs typeface="Aharoni" pitchFamily="2" charset="-79"/>
              </a:rPr>
              <a:t>b=6.0044(1) Å</a:t>
            </a:r>
          </a:p>
          <a:p>
            <a:pPr algn="ctr"/>
            <a:r>
              <a:rPr lang="fr-FR" sz="1200" dirty="0" smtClean="0">
                <a:latin typeface="Arial Narrow" pitchFamily="34" charset="0"/>
                <a:ea typeface="Verdana" pitchFamily="34" charset="0"/>
                <a:cs typeface="Aharoni" pitchFamily="2" charset="-79"/>
              </a:rPr>
              <a:t>c=4.6918(1) Å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39752" y="1628800"/>
            <a:ext cx="25185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LiFePO</a:t>
            </a:r>
            <a:r>
              <a:rPr lang="fr-FR" sz="2400" i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  <a:r>
              <a:rPr lang="fr-F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POWDER </a:t>
            </a:r>
          </a:p>
          <a:p>
            <a:pPr algn="ctr"/>
            <a:r>
              <a:rPr lang="fr-FR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measured</a:t>
            </a:r>
            <a:r>
              <a:rPr lang="fr-F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on D2B</a:t>
            </a:r>
            <a:endParaRPr lang="fr-FR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5576" y="6396335"/>
            <a:ext cx="2895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Galvanostatic </a:t>
            </a:r>
            <a:r>
              <a:rPr lang="fr-FR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cycling</a:t>
            </a:r>
            <a:endParaRPr lang="fr-FR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1" name="Title 65"/>
          <p:cNvSpPr txBox="1">
            <a:spLocks/>
          </p:cNvSpPr>
          <p:nvPr/>
        </p:nvSpPr>
        <p:spPr>
          <a:xfrm>
            <a:off x="-36512" y="404664"/>
            <a:ext cx="5626968" cy="100811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Cell</a:t>
            </a:r>
            <a:r>
              <a:rPr kumimoji="0" lang="fr-F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Validation: </a:t>
            </a:r>
            <a:r>
              <a:rPr kumimoji="0" lang="fr-F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Verdana" pitchFamily="34" charset="0"/>
                <a:cs typeface="Aharoni" pitchFamily="2" charset="-79"/>
              </a:rPr>
              <a:t>LiFePO</a:t>
            </a:r>
            <a:r>
              <a:rPr kumimoji="0" lang="fr-FR" sz="40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Verdana" pitchFamily="34" charset="0"/>
                <a:cs typeface="Aharoni" pitchFamily="2" charset="-79"/>
              </a:rPr>
              <a:t>4</a:t>
            </a:r>
            <a:r>
              <a:rPr kumimoji="0" lang="fr-FR" sz="40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Verdana" pitchFamily="34" charset="0"/>
                <a:cs typeface="Aharoni" pitchFamily="2" charset="-79"/>
              </a:rPr>
              <a:t/>
            </a:r>
            <a:br>
              <a:rPr kumimoji="0" lang="fr-FR" sz="40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Verdana" pitchFamily="34" charset="0"/>
                <a:cs typeface="Aharoni" pitchFamily="2" charset="-79"/>
              </a:rPr>
            </a:b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2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-175527"/>
            <a:ext cx="4932000" cy="8285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3851920" y="-27384"/>
            <a:ext cx="1740053" cy="2825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Verdana" pitchFamily="34" charset="0"/>
                <a:cs typeface="Aharoni" pitchFamily="2" charset="-79"/>
              </a:rPr>
              <a:t>D2B </a:t>
            </a:r>
            <a:r>
              <a:rPr lang="el-GR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Verdana" pitchFamily="34" charset="0"/>
                <a:cs typeface="Aharoni" pitchFamily="2" charset="-79"/>
              </a:rPr>
              <a:t>λ</a:t>
            </a:r>
            <a:r>
              <a:rPr lang="fr-FR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Verdana" pitchFamily="34" charset="0"/>
                <a:cs typeface="Aharoni" pitchFamily="2" charset="-79"/>
              </a:rPr>
              <a:t>=1.594Å, T=298K</a:t>
            </a:r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Verdana" pitchFamily="34" charset="0"/>
                <a:cs typeface="Aharoni" pitchFamily="2" charset="-79"/>
              </a:rPr>
              <a:t> </a:t>
            </a:r>
            <a:endParaRPr lang="fr-FR" sz="1600" b="1" baseline="30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ea typeface="Verdana" pitchFamily="34" charset="0"/>
              <a:cs typeface="Aharoni" pitchFamily="2" charset="-79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88669" y="3218435"/>
            <a:ext cx="1691443" cy="2825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Verdana" pitchFamily="34" charset="0"/>
                <a:cs typeface="Aharoni" pitchFamily="2" charset="-79"/>
              </a:rPr>
              <a:t>D20 </a:t>
            </a:r>
            <a:r>
              <a:rPr lang="el-GR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Verdana" pitchFamily="34" charset="0"/>
                <a:cs typeface="Aharoni" pitchFamily="2" charset="-79"/>
              </a:rPr>
              <a:t>λ</a:t>
            </a:r>
            <a:r>
              <a:rPr lang="fr-FR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Verdana" pitchFamily="34" charset="0"/>
                <a:cs typeface="Aharoni" pitchFamily="2" charset="-79"/>
              </a:rPr>
              <a:t>=1.547Å, T=298K</a:t>
            </a:r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Verdana" pitchFamily="34" charset="0"/>
                <a:cs typeface="Aharoni" pitchFamily="2" charset="-79"/>
              </a:rPr>
              <a:t> </a:t>
            </a:r>
            <a:endParaRPr lang="fr-FR" sz="1600" b="1" baseline="30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ea typeface="Verdana" pitchFamily="34" charset="0"/>
              <a:cs typeface="Aharoni" pitchFamily="2" charset="-79"/>
            </a:endParaRP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01" y="0"/>
            <a:ext cx="7330999" cy="999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305800" cy="1143000"/>
          </a:xfrm>
        </p:spPr>
        <p:txBody>
          <a:bodyPr/>
          <a:lstStyle/>
          <a:p>
            <a:pPr lvl="0" algn="ctr"/>
            <a:r>
              <a:rPr lang="fr-FR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In-situ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ND of a LiFePO</a:t>
            </a:r>
            <a:r>
              <a:rPr lang="fr-FR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battery</a:t>
            </a:r>
            <a:r>
              <a:rPr lang="fr-FR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FR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b="1" dirty="0"/>
          </a:p>
        </p:txBody>
      </p:sp>
      <p:cxnSp>
        <p:nvCxnSpPr>
          <p:cNvPr id="59" name="Straight Connector 58"/>
          <p:cNvCxnSpPr>
            <a:stCxn id="71" idx="1"/>
          </p:cNvCxnSpPr>
          <p:nvPr/>
        </p:nvCxnSpPr>
        <p:spPr>
          <a:xfrm>
            <a:off x="1828307" y="4121383"/>
            <a:ext cx="1591565" cy="243721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2" descr="C:\Users\bianchinim\Desktop\Paper  Matteo1\LFPinsitu1.tif"/>
          <p:cNvPicPr>
            <a:picLocks noChangeAspect="1" noChangeArrowheads="1"/>
          </p:cNvPicPr>
          <p:nvPr/>
        </p:nvPicPr>
        <p:blipFill>
          <a:blip r:embed="rId2" cstate="print"/>
          <a:srcRect l="8028" t="9526" r="9905" b="4359"/>
          <a:stretch>
            <a:fillRect/>
          </a:stretch>
        </p:blipFill>
        <p:spPr bwMode="auto">
          <a:xfrm>
            <a:off x="2699792" y="4437112"/>
            <a:ext cx="3672408" cy="2304256"/>
          </a:xfrm>
          <a:prstGeom prst="rect">
            <a:avLst/>
          </a:prstGeom>
          <a:noFill/>
        </p:spPr>
      </p:pic>
      <p:pic>
        <p:nvPicPr>
          <p:cNvPr id="61" name="Picture 60"/>
          <p:cNvPicPr>
            <a:picLocks noChangeArrowheads="1"/>
          </p:cNvPicPr>
          <p:nvPr/>
        </p:nvPicPr>
        <p:blipFill rotWithShape="1">
          <a:blip r:embed="rId3" cstate="print"/>
          <a:srcRect t="46987" r="65014" b="27163"/>
          <a:stretch/>
        </p:blipFill>
        <p:spPr bwMode="auto">
          <a:xfrm>
            <a:off x="-125384" y="4365104"/>
            <a:ext cx="289718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61"/>
          <p:cNvPicPr>
            <a:picLocks noChangeArrowheads="1"/>
          </p:cNvPicPr>
          <p:nvPr/>
        </p:nvPicPr>
        <p:blipFill>
          <a:blip r:embed="rId3" cstate="print"/>
          <a:srcRect b="53751"/>
          <a:stretch>
            <a:fillRect/>
          </a:stretch>
        </p:blipFill>
        <p:spPr bwMode="auto">
          <a:xfrm>
            <a:off x="611560" y="-216024"/>
            <a:ext cx="8280920" cy="45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Straight Connector 62"/>
          <p:cNvCxnSpPr>
            <a:stCxn id="71" idx="1"/>
          </p:cNvCxnSpPr>
          <p:nvPr/>
        </p:nvCxnSpPr>
        <p:spPr>
          <a:xfrm>
            <a:off x="1828307" y="4121382"/>
            <a:ext cx="54414" cy="307111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711035" y="4735605"/>
            <a:ext cx="0" cy="1382001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1600351" y="4889160"/>
            <a:ext cx="0" cy="1305223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2221963" y="4658827"/>
            <a:ext cx="0" cy="1382001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874412" y="4812382"/>
            <a:ext cx="0" cy="460667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1754416" y="4812382"/>
            <a:ext cx="0" cy="460667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895943" y="4889203"/>
            <a:ext cx="0" cy="383847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2395841" y="4658827"/>
            <a:ext cx="0" cy="537445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ight Brace 70"/>
          <p:cNvSpPr/>
          <p:nvPr/>
        </p:nvSpPr>
        <p:spPr>
          <a:xfrm rot="5400000">
            <a:off x="1751529" y="3403431"/>
            <a:ext cx="153556" cy="1282347"/>
          </a:xfrm>
          <a:prstGeom prst="righ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Oval 71"/>
          <p:cNvSpPr/>
          <p:nvPr/>
        </p:nvSpPr>
        <p:spPr>
          <a:xfrm>
            <a:off x="6958092" y="705208"/>
            <a:ext cx="65204" cy="5757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Oval 72"/>
          <p:cNvSpPr/>
          <p:nvPr/>
        </p:nvSpPr>
        <p:spPr>
          <a:xfrm>
            <a:off x="7740541" y="1587713"/>
            <a:ext cx="65204" cy="57577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Oval 73"/>
          <p:cNvSpPr/>
          <p:nvPr/>
        </p:nvSpPr>
        <p:spPr>
          <a:xfrm>
            <a:off x="7805745" y="2201936"/>
            <a:ext cx="65204" cy="57577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Oval 74"/>
          <p:cNvSpPr/>
          <p:nvPr/>
        </p:nvSpPr>
        <p:spPr>
          <a:xfrm>
            <a:off x="7814439" y="2892937"/>
            <a:ext cx="65204" cy="57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Oval 75"/>
          <p:cNvSpPr/>
          <p:nvPr/>
        </p:nvSpPr>
        <p:spPr>
          <a:xfrm>
            <a:off x="7936153" y="3603138"/>
            <a:ext cx="65204" cy="5757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7" name="Straight Arrow Connector 76"/>
          <p:cNvCxnSpPr/>
          <p:nvPr/>
        </p:nvCxnSpPr>
        <p:spPr>
          <a:xfrm flipV="1">
            <a:off x="7708267" y="3200048"/>
            <a:ext cx="0" cy="38388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1155622" y="6524404"/>
            <a:ext cx="772691" cy="360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Arial Narrow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el-GR" sz="1600" dirty="0" smtClean="0">
                <a:latin typeface="Arial Narrow" pitchFamily="34" charset="0"/>
                <a:ea typeface="Verdana" pitchFamily="34" charset="0"/>
                <a:cs typeface="Verdana" pitchFamily="34" charset="0"/>
              </a:rPr>
              <a:t>θ</a:t>
            </a:r>
            <a:r>
              <a:rPr lang="fr-FR" sz="1600" dirty="0" smtClean="0">
                <a:latin typeface="Arial Narrow" pitchFamily="34" charset="0"/>
                <a:ea typeface="Verdana" pitchFamily="34" charset="0"/>
                <a:cs typeface="Verdana" pitchFamily="34" charset="0"/>
              </a:rPr>
              <a:t> (°)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186577" y="3967826"/>
            <a:ext cx="223060" cy="393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0" name="TextBox 79"/>
          <p:cNvSpPr txBox="1"/>
          <p:nvPr/>
        </p:nvSpPr>
        <p:spPr>
          <a:xfrm>
            <a:off x="7012680" y="205712"/>
            <a:ext cx="759142" cy="426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Arial Narrow" pitchFamily="34" charset="0"/>
                <a:ea typeface="Verdana" pitchFamily="34" charset="0"/>
                <a:cs typeface="Verdana" pitchFamily="34" charset="0"/>
              </a:rPr>
              <a:t>C/24</a:t>
            </a:r>
          </a:p>
        </p:txBody>
      </p:sp>
      <p:sp>
        <p:nvSpPr>
          <p:cNvPr id="81" name="TextBox 80"/>
          <p:cNvSpPr txBox="1"/>
          <p:nvPr/>
        </p:nvSpPr>
        <p:spPr>
          <a:xfrm rot="16200000">
            <a:off x="-739877" y="5030261"/>
            <a:ext cx="1919446" cy="408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latin typeface="Arial Narrow" pitchFamily="34" charset="0"/>
                <a:ea typeface="Verdana" pitchFamily="34" charset="0"/>
                <a:cs typeface="Verdana" pitchFamily="34" charset="0"/>
              </a:rPr>
              <a:t>Intensity</a:t>
            </a:r>
            <a:r>
              <a:rPr lang="fr-FR" sz="1600" dirty="0" smtClean="0">
                <a:latin typeface="Arial Narrow" pitchFamily="34" charset="0"/>
                <a:ea typeface="Verdana" pitchFamily="34" charset="0"/>
                <a:cs typeface="Verdana" pitchFamily="34" charset="0"/>
              </a:rPr>
              <a:t> (</a:t>
            </a:r>
            <a:r>
              <a:rPr lang="fr-FR" sz="1600" dirty="0" err="1" smtClean="0">
                <a:latin typeface="Arial Narrow" pitchFamily="34" charset="0"/>
                <a:ea typeface="Verdana" pitchFamily="34" charset="0"/>
                <a:cs typeface="Verdana" pitchFamily="34" charset="0"/>
              </a:rPr>
              <a:t>a.u</a:t>
            </a:r>
            <a:r>
              <a:rPr lang="fr-FR" sz="1600" dirty="0" smtClean="0">
                <a:latin typeface="Arial Narrow" pitchFamily="34" charset="0"/>
                <a:ea typeface="Verdana" pitchFamily="34" charset="0"/>
                <a:cs typeface="Verdana" pitchFamily="34" charset="0"/>
              </a:rPr>
              <a:t>.)</a:t>
            </a:r>
          </a:p>
        </p:txBody>
      </p:sp>
      <p:sp>
        <p:nvSpPr>
          <p:cNvPr id="82" name="TextBox 81"/>
          <p:cNvSpPr txBox="1"/>
          <p:nvPr/>
        </p:nvSpPr>
        <p:spPr>
          <a:xfrm rot="16200000">
            <a:off x="46956" y="1691651"/>
            <a:ext cx="1612335" cy="483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latin typeface="Arial Narrow" pitchFamily="34" charset="0"/>
                <a:ea typeface="Verdana" pitchFamily="34" charset="0"/>
                <a:cs typeface="Verdana" pitchFamily="34" charset="0"/>
              </a:rPr>
              <a:t>Intensity</a:t>
            </a:r>
            <a:r>
              <a:rPr lang="fr-FR" sz="2000" dirty="0" smtClean="0">
                <a:latin typeface="Arial Narrow" pitchFamily="34" charset="0"/>
                <a:ea typeface="Verdana" pitchFamily="34" charset="0"/>
                <a:cs typeface="Verdana" pitchFamily="34" charset="0"/>
              </a:rPr>
              <a:t> (</a:t>
            </a:r>
            <a:r>
              <a:rPr lang="fr-FR" sz="2000" dirty="0" err="1" smtClean="0">
                <a:latin typeface="Arial Narrow" pitchFamily="34" charset="0"/>
                <a:ea typeface="Verdana" pitchFamily="34" charset="0"/>
                <a:cs typeface="Verdana" pitchFamily="34" charset="0"/>
              </a:rPr>
              <a:t>a.u</a:t>
            </a:r>
            <a:r>
              <a:rPr lang="fr-FR" sz="2000" dirty="0" smtClean="0">
                <a:latin typeface="Arial Narrow" pitchFamily="34" charset="0"/>
                <a:ea typeface="Verdana" pitchFamily="34" charset="0"/>
                <a:cs typeface="Verdana" pitchFamily="34" charset="0"/>
              </a:rPr>
              <a:t>.)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603898" y="3891048"/>
            <a:ext cx="2148515" cy="426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00FF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Voltage vs. Li</a:t>
            </a:r>
            <a:r>
              <a:rPr lang="fr-FR" sz="2000" baseline="30000" dirty="0" smtClean="0">
                <a:solidFill>
                  <a:srgbClr val="0000FF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+</a:t>
            </a:r>
            <a:r>
              <a:rPr lang="fr-FR" sz="2000" dirty="0" smtClean="0">
                <a:solidFill>
                  <a:srgbClr val="0000FF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/Li</a:t>
            </a:r>
            <a:endParaRPr lang="fr-FR" sz="2000" baseline="30000" dirty="0" smtClean="0">
              <a:solidFill>
                <a:srgbClr val="0000FF"/>
              </a:solidFill>
              <a:latin typeface="Arial Narrow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 rot="16200000">
            <a:off x="8021025" y="1653262"/>
            <a:ext cx="1074890" cy="483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Arial Narrow" pitchFamily="34" charset="0"/>
                <a:ea typeface="Verdana" pitchFamily="34" charset="0"/>
                <a:cs typeface="Verdana" pitchFamily="34" charset="0"/>
              </a:rPr>
              <a:t>Time (h)</a:t>
            </a:r>
          </a:p>
        </p:txBody>
      </p:sp>
      <p:grpSp>
        <p:nvGrpSpPr>
          <p:cNvPr id="85" name="Group 90"/>
          <p:cNvGrpSpPr/>
          <p:nvPr/>
        </p:nvGrpSpPr>
        <p:grpSpPr>
          <a:xfrm>
            <a:off x="1174366" y="3697091"/>
            <a:ext cx="5629882" cy="360980"/>
            <a:chOff x="466098" y="3682643"/>
            <a:chExt cx="4662493" cy="338554"/>
          </a:xfrm>
        </p:grpSpPr>
        <p:sp>
          <p:nvSpPr>
            <p:cNvPr id="86" name="TextBox 85"/>
            <p:cNvSpPr txBox="1"/>
            <p:nvPr/>
          </p:nvSpPr>
          <p:spPr>
            <a:xfrm>
              <a:off x="466098" y="3682643"/>
              <a:ext cx="370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atin typeface="Arial Narrow" pitchFamily="34" charset="0"/>
                  <a:ea typeface="Verdana" pitchFamily="34" charset="0"/>
                  <a:cs typeface="Verdana" pitchFamily="34" charset="0"/>
                </a:rPr>
                <a:t>30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186178" y="3682643"/>
              <a:ext cx="370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atin typeface="Arial Narrow" pitchFamily="34" charset="0"/>
                  <a:ea typeface="Verdana" pitchFamily="34" charset="0"/>
                  <a:cs typeface="Verdana" pitchFamily="34" charset="0"/>
                </a:rPr>
                <a:t>40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906258" y="3682643"/>
              <a:ext cx="370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atin typeface="Arial Narrow" pitchFamily="34" charset="0"/>
                  <a:ea typeface="Verdana" pitchFamily="34" charset="0"/>
                  <a:cs typeface="Verdana" pitchFamily="34" charset="0"/>
                </a:rPr>
                <a:t>50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626338" y="3682643"/>
              <a:ext cx="370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atin typeface="Arial Narrow" pitchFamily="34" charset="0"/>
                  <a:ea typeface="Verdana" pitchFamily="34" charset="0"/>
                  <a:cs typeface="Verdana" pitchFamily="34" charset="0"/>
                </a:rPr>
                <a:t>60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326742" y="3682643"/>
              <a:ext cx="370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atin typeface="Arial Narrow" pitchFamily="34" charset="0"/>
                  <a:ea typeface="Verdana" pitchFamily="34" charset="0"/>
                  <a:cs typeface="Verdana" pitchFamily="34" charset="0"/>
                </a:rPr>
                <a:t>70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054194" y="3682643"/>
              <a:ext cx="370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atin typeface="Arial Narrow" pitchFamily="34" charset="0"/>
                  <a:ea typeface="Verdana" pitchFamily="34" charset="0"/>
                  <a:cs typeface="Verdana" pitchFamily="34" charset="0"/>
                </a:rPr>
                <a:t>80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757977" y="3682643"/>
              <a:ext cx="370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atin typeface="Arial Narrow" pitchFamily="34" charset="0"/>
                  <a:ea typeface="Verdana" pitchFamily="34" charset="0"/>
                  <a:cs typeface="Verdana" pitchFamily="34" charset="0"/>
                </a:rPr>
                <a:t>90</a:t>
              </a:r>
            </a:p>
          </p:txBody>
        </p:sp>
      </p:grpSp>
      <p:grpSp>
        <p:nvGrpSpPr>
          <p:cNvPr id="93" name="Group 95"/>
          <p:cNvGrpSpPr/>
          <p:nvPr/>
        </p:nvGrpSpPr>
        <p:grpSpPr>
          <a:xfrm>
            <a:off x="6634071" y="3697091"/>
            <a:ext cx="1367948" cy="360980"/>
            <a:chOff x="4987656" y="3688159"/>
            <a:chExt cx="1132892" cy="338554"/>
          </a:xfrm>
        </p:grpSpPr>
        <p:sp>
          <p:nvSpPr>
            <p:cNvPr id="94" name="TextBox 93"/>
            <p:cNvSpPr txBox="1"/>
            <p:nvPr/>
          </p:nvSpPr>
          <p:spPr>
            <a:xfrm>
              <a:off x="4987656" y="3688159"/>
              <a:ext cx="4171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i="1" dirty="0" smtClean="0">
                  <a:solidFill>
                    <a:srgbClr val="0000FF"/>
                  </a:solidFill>
                  <a:latin typeface="Arial Narrow" pitchFamily="34" charset="0"/>
                  <a:ea typeface="Verdana" pitchFamily="34" charset="0"/>
                  <a:cs typeface="Verdana" pitchFamily="34" charset="0"/>
                </a:rPr>
                <a:t>4.2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343406" y="3688159"/>
              <a:ext cx="4171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i="1" dirty="0" smtClean="0">
                  <a:solidFill>
                    <a:srgbClr val="0000FF"/>
                  </a:solidFill>
                  <a:latin typeface="Arial Narrow" pitchFamily="34" charset="0"/>
                  <a:ea typeface="Verdana" pitchFamily="34" charset="0"/>
                  <a:cs typeface="Verdana" pitchFamily="34" charset="0"/>
                </a:rPr>
                <a:t>3.9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703446" y="3688159"/>
              <a:ext cx="4171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i="1" dirty="0" smtClean="0">
                  <a:solidFill>
                    <a:srgbClr val="0000FF"/>
                  </a:solidFill>
                  <a:latin typeface="Arial Narrow" pitchFamily="34" charset="0"/>
                  <a:ea typeface="Verdana" pitchFamily="34" charset="0"/>
                  <a:cs typeface="Verdana" pitchFamily="34" charset="0"/>
                </a:rPr>
                <a:t>3.6</a:t>
              </a:r>
            </a:p>
          </p:txBody>
        </p:sp>
      </p:grpSp>
      <p:grpSp>
        <p:nvGrpSpPr>
          <p:cNvPr id="97" name="Group 94"/>
          <p:cNvGrpSpPr/>
          <p:nvPr/>
        </p:nvGrpSpPr>
        <p:grpSpPr>
          <a:xfrm>
            <a:off x="8023092" y="436046"/>
            <a:ext cx="447510" cy="3432093"/>
            <a:chOff x="6165304" y="611560"/>
            <a:chExt cx="370614" cy="3218874"/>
          </a:xfrm>
        </p:grpSpPr>
        <p:sp>
          <p:nvSpPr>
            <p:cNvPr id="98" name="TextBox 97"/>
            <p:cNvSpPr txBox="1"/>
            <p:nvPr/>
          </p:nvSpPr>
          <p:spPr>
            <a:xfrm>
              <a:off x="6165304" y="3491880"/>
              <a:ext cx="2776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atin typeface="Arial Narrow" pitchFamily="34" charset="0"/>
                  <a:ea typeface="Verdana" pitchFamily="34" charset="0"/>
                  <a:cs typeface="Verdana" pitchFamily="34" charset="0"/>
                </a:rPr>
                <a:t>0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165304" y="2987824"/>
              <a:ext cx="2776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atin typeface="Arial Narrow" pitchFamily="34" charset="0"/>
                  <a:ea typeface="Verdana" pitchFamily="34" charset="0"/>
                  <a:cs typeface="Verdana" pitchFamily="34" charset="0"/>
                </a:rPr>
                <a:t>4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165304" y="2483768"/>
              <a:ext cx="2776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atin typeface="Arial Narrow" pitchFamily="34" charset="0"/>
                  <a:ea typeface="Verdana" pitchFamily="34" charset="0"/>
                  <a:cs typeface="Verdana" pitchFamily="34" charset="0"/>
                </a:rPr>
                <a:t>8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6165304" y="2001198"/>
              <a:ext cx="370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atin typeface="Arial Narrow" pitchFamily="34" charset="0"/>
                  <a:ea typeface="Verdana" pitchFamily="34" charset="0"/>
                  <a:cs typeface="Verdana" pitchFamily="34" charset="0"/>
                </a:rPr>
                <a:t>12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6165304" y="1547664"/>
              <a:ext cx="370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atin typeface="Arial Narrow" pitchFamily="34" charset="0"/>
                  <a:ea typeface="Verdana" pitchFamily="34" charset="0"/>
                  <a:cs typeface="Verdana" pitchFamily="34" charset="0"/>
                </a:rPr>
                <a:t>16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6165304" y="1043608"/>
              <a:ext cx="370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atin typeface="Arial Narrow" pitchFamily="34" charset="0"/>
                  <a:ea typeface="Verdana" pitchFamily="34" charset="0"/>
                  <a:cs typeface="Verdana" pitchFamily="34" charset="0"/>
                </a:rPr>
                <a:t>20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6165304" y="611560"/>
              <a:ext cx="370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atin typeface="Arial Narrow" pitchFamily="34" charset="0"/>
                  <a:ea typeface="Verdana" pitchFamily="34" charset="0"/>
                  <a:cs typeface="Verdana" pitchFamily="34" charset="0"/>
                </a:rPr>
                <a:t>24</a:t>
              </a:r>
            </a:p>
          </p:txBody>
        </p:sp>
      </p:grpSp>
      <p:grpSp>
        <p:nvGrpSpPr>
          <p:cNvPr id="105" name="Group 93"/>
          <p:cNvGrpSpPr/>
          <p:nvPr/>
        </p:nvGrpSpPr>
        <p:grpSpPr>
          <a:xfrm>
            <a:off x="649056" y="6347939"/>
            <a:ext cx="1916926" cy="311756"/>
            <a:chOff x="629500" y="6156176"/>
            <a:chExt cx="1587538" cy="292388"/>
          </a:xfrm>
        </p:grpSpPr>
        <p:sp>
          <p:nvSpPr>
            <p:cNvPr id="106" name="TextBox 105"/>
            <p:cNvSpPr txBox="1"/>
            <p:nvPr/>
          </p:nvSpPr>
          <p:spPr>
            <a:xfrm>
              <a:off x="629500" y="6156176"/>
              <a:ext cx="33534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00" dirty="0" smtClean="0">
                  <a:latin typeface="Arial Narrow" pitchFamily="34" charset="0"/>
                  <a:ea typeface="Verdana" pitchFamily="34" charset="0"/>
                  <a:cs typeface="Verdana" pitchFamily="34" charset="0"/>
                </a:rPr>
                <a:t>30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262923" y="6156176"/>
              <a:ext cx="33534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00" dirty="0" smtClean="0">
                  <a:latin typeface="Arial Narrow" pitchFamily="34" charset="0"/>
                  <a:ea typeface="Verdana" pitchFamily="34" charset="0"/>
                  <a:cs typeface="Verdana" pitchFamily="34" charset="0"/>
                </a:rPr>
                <a:t>35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1881690" y="6156176"/>
              <a:ext cx="33534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00" dirty="0" smtClean="0">
                  <a:latin typeface="Arial Narrow" pitchFamily="34" charset="0"/>
                  <a:ea typeface="Verdana" pitchFamily="34" charset="0"/>
                  <a:cs typeface="Verdana" pitchFamily="34" charset="0"/>
                </a:rPr>
                <a:t>40</a:t>
              </a:r>
            </a:p>
          </p:txBody>
        </p:sp>
      </p:grpSp>
      <p:sp>
        <p:nvSpPr>
          <p:cNvPr id="109" name="TextBox 108"/>
          <p:cNvSpPr txBox="1"/>
          <p:nvPr/>
        </p:nvSpPr>
        <p:spPr>
          <a:xfrm>
            <a:off x="3186948" y="3814271"/>
            <a:ext cx="923668" cy="426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Arial Narrow" pitchFamily="34" charset="0"/>
                <a:ea typeface="Verdana" pitchFamily="34" charset="0"/>
                <a:cs typeface="Aharoni" pitchFamily="2" charset="-79"/>
              </a:rPr>
              <a:t>2</a:t>
            </a:r>
            <a:r>
              <a:rPr lang="el-GR" sz="2000" dirty="0" smtClean="0">
                <a:latin typeface="Arial Narrow" pitchFamily="34" charset="0"/>
                <a:ea typeface="Verdana" pitchFamily="34" charset="0"/>
                <a:cs typeface="Aharoni" pitchFamily="2" charset="-79"/>
              </a:rPr>
              <a:t>θ</a:t>
            </a:r>
            <a:r>
              <a:rPr lang="fr-FR" sz="2000" dirty="0" smtClean="0">
                <a:latin typeface="Arial Narrow" pitchFamily="34" charset="0"/>
                <a:ea typeface="Verdana" pitchFamily="34" charset="0"/>
                <a:cs typeface="Aharoni" pitchFamily="2" charset="-79"/>
              </a:rPr>
              <a:t> (°)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5174451" y="44624"/>
            <a:ext cx="1413773" cy="5645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latin typeface="Arial Narrow" pitchFamily="34" charset="0"/>
                <a:ea typeface="Verdana" pitchFamily="34" charset="0"/>
                <a:cs typeface="Aharoni" pitchFamily="2" charset="-79"/>
              </a:rPr>
              <a:t>LiFePO</a:t>
            </a:r>
            <a:r>
              <a:rPr lang="fr-FR" sz="2200" b="1" baseline="-25000" dirty="0" smtClean="0">
                <a:latin typeface="Arial Narrow" pitchFamily="34" charset="0"/>
                <a:ea typeface="Verdana" pitchFamily="34" charset="0"/>
                <a:cs typeface="Aharoni" pitchFamily="2" charset="-79"/>
              </a:rPr>
              <a:t>4</a:t>
            </a:r>
          </a:p>
        </p:txBody>
      </p:sp>
      <p:grpSp>
        <p:nvGrpSpPr>
          <p:cNvPr id="112" name="Group 70"/>
          <p:cNvGrpSpPr/>
          <p:nvPr/>
        </p:nvGrpSpPr>
        <p:grpSpPr>
          <a:xfrm>
            <a:off x="611560" y="0"/>
            <a:ext cx="6048672" cy="4365104"/>
            <a:chOff x="9324528" y="3140968"/>
            <a:chExt cx="4392488" cy="3456384"/>
          </a:xfrm>
        </p:grpSpPr>
        <p:sp>
          <p:nvSpPr>
            <p:cNvPr id="113" name="Rectangle 112"/>
            <p:cNvSpPr/>
            <p:nvPr/>
          </p:nvSpPr>
          <p:spPr>
            <a:xfrm>
              <a:off x="9324528" y="3140968"/>
              <a:ext cx="4392488" cy="34563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4" name="Picture 113" descr="Picture1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96536" y="3269114"/>
              <a:ext cx="4283967" cy="3256230"/>
            </a:xfrm>
            <a:prstGeom prst="rect">
              <a:avLst/>
            </a:prstGeom>
          </p:spPr>
        </p:pic>
      </p:grpSp>
      <p:sp>
        <p:nvSpPr>
          <p:cNvPr id="115" name="TextBox 114"/>
          <p:cNvSpPr txBox="1"/>
          <p:nvPr/>
        </p:nvSpPr>
        <p:spPr>
          <a:xfrm>
            <a:off x="6588224" y="4923165"/>
            <a:ext cx="2411760" cy="9541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err="1" smtClean="0">
                <a:solidFill>
                  <a:schemeClr val="bg1"/>
                </a:solidFill>
              </a:rPr>
              <a:t>Rietveld</a:t>
            </a:r>
            <a:endParaRPr lang="fr-FR" sz="2800" dirty="0" smtClean="0">
              <a:solidFill>
                <a:schemeClr val="bg1"/>
              </a:solidFill>
            </a:endParaRPr>
          </a:p>
          <a:p>
            <a:pPr algn="ctr"/>
            <a:r>
              <a:rPr lang="fr-FR" sz="2800" dirty="0" err="1" smtClean="0">
                <a:solidFill>
                  <a:schemeClr val="bg1"/>
                </a:solidFill>
              </a:rPr>
              <a:t>refinement</a:t>
            </a:r>
            <a:endParaRPr lang="fr-FR" sz="2800" dirty="0">
              <a:solidFill>
                <a:schemeClr val="bg1"/>
              </a:solidFill>
            </a:endParaRPr>
          </a:p>
        </p:txBody>
      </p:sp>
      <p:pic>
        <p:nvPicPr>
          <p:cNvPr id="111" name="Image 1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01" y="0"/>
            <a:ext cx="7330999" cy="999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8" grpId="0"/>
      <p:bldP spid="79" grpId="0"/>
      <p:bldP spid="80" grpId="0"/>
      <p:bldP spid="81" grpId="0"/>
      <p:bldP spid="82" grpId="0"/>
      <p:bldP spid="83" grpId="0"/>
      <p:bldP spid="84" grpId="0"/>
      <p:bldP spid="109" grpId="0"/>
      <p:bldP spid="110" grpId="0"/>
      <p:bldP spid="1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1162523" y="5539298"/>
            <a:ext cx="22573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dirty="0" smtClean="0">
                <a:solidFill>
                  <a:srgbClr val="37AB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</a:t>
            </a:r>
            <a:r>
              <a:rPr lang="fr-FR" sz="3000" baseline="-25000" dirty="0" smtClean="0">
                <a:solidFill>
                  <a:srgbClr val="37AB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1.10</a:t>
            </a:r>
            <a:r>
              <a:rPr lang="fr-FR" sz="3000" dirty="0" smtClean="0">
                <a:solidFill>
                  <a:srgbClr val="37AB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Mn</a:t>
            </a:r>
            <a:r>
              <a:rPr lang="fr-FR" sz="3000" baseline="-25000" dirty="0" smtClean="0">
                <a:solidFill>
                  <a:srgbClr val="37AB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1.90</a:t>
            </a:r>
            <a:r>
              <a:rPr lang="fr-FR" sz="3000" dirty="0" smtClean="0">
                <a:solidFill>
                  <a:srgbClr val="37AB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fr-FR" sz="3000" baseline="-25000" dirty="0" smtClean="0">
                <a:solidFill>
                  <a:srgbClr val="37AB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fr-FR" sz="3000" dirty="0">
              <a:solidFill>
                <a:srgbClr val="37AB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62523" y="3861048"/>
            <a:ext cx="1946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 set of </a:t>
            </a:r>
            <a:r>
              <a:rPr lang="fr-FR" dirty="0" smtClean="0">
                <a:solidFill>
                  <a:srgbClr val="FF0000"/>
                </a:solidFill>
              </a:rPr>
              <a:t>3</a:t>
            </a:r>
            <a:r>
              <a:rPr lang="fr-FR" dirty="0" smtClean="0"/>
              <a:t> </a:t>
            </a:r>
            <a:r>
              <a:rPr lang="fr-FR" dirty="0" err="1" smtClean="0"/>
              <a:t>samples</a:t>
            </a:r>
            <a:r>
              <a:rPr lang="fr-FR" dirty="0" smtClean="0"/>
              <a:t>:</a:t>
            </a:r>
            <a:endParaRPr lang="fr-FR" dirty="0"/>
          </a:p>
        </p:txBody>
      </p:sp>
      <p:sp>
        <p:nvSpPr>
          <p:cNvPr id="12" name="TextBox 11"/>
          <p:cNvSpPr txBox="1"/>
          <p:nvPr/>
        </p:nvSpPr>
        <p:spPr>
          <a:xfrm>
            <a:off x="467544" y="1499883"/>
            <a:ext cx="1394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/>
              <a:t>Cubic</a:t>
            </a:r>
            <a:r>
              <a:rPr lang="fr-FR" sz="2400" dirty="0" smtClean="0"/>
              <a:t> LiMn</a:t>
            </a:r>
            <a:r>
              <a:rPr lang="fr-FR" sz="2400" baseline="-25000" dirty="0" smtClean="0"/>
              <a:t>2</a:t>
            </a:r>
            <a:r>
              <a:rPr lang="fr-FR" sz="2400" dirty="0" smtClean="0"/>
              <a:t>O</a:t>
            </a:r>
            <a:r>
              <a:rPr lang="fr-FR" sz="2400" baseline="-25000" dirty="0" smtClean="0"/>
              <a:t>4</a:t>
            </a:r>
            <a:endParaRPr lang="fr-FR" sz="2400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2880422" y="1499883"/>
            <a:ext cx="2999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/>
              <a:t>Li</a:t>
            </a:r>
            <a:r>
              <a:rPr lang="fr-FR" sz="24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1+x</a:t>
            </a:r>
            <a:r>
              <a:rPr lang="fr-FR" sz="2400" dirty="0" smtClean="0"/>
              <a:t>Mn</a:t>
            </a:r>
            <a:r>
              <a:rPr lang="fr-FR" sz="24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2-x</a:t>
            </a:r>
            <a:r>
              <a:rPr lang="fr-FR" sz="2400" dirty="0" smtClean="0"/>
              <a:t>O</a:t>
            </a:r>
            <a:r>
              <a:rPr lang="fr-FR" sz="2400" baseline="-25000" dirty="0" smtClean="0"/>
              <a:t>4 </a:t>
            </a:r>
            <a:r>
              <a:rPr lang="fr-FR" sz="2400" dirty="0" smtClean="0"/>
              <a:t> </a:t>
            </a:r>
          </a:p>
          <a:p>
            <a:pPr algn="ctr"/>
            <a:r>
              <a:rPr lang="fr-FR" sz="2400" dirty="0" smtClean="0"/>
              <a:t>(or [Li]</a:t>
            </a:r>
            <a:r>
              <a:rPr lang="fr-FR" sz="2400" baseline="-25000" dirty="0" smtClean="0"/>
              <a:t>Td</a:t>
            </a:r>
            <a:r>
              <a:rPr lang="fr-FR" sz="2400" dirty="0" smtClean="0"/>
              <a:t>[Li</a:t>
            </a:r>
            <a:r>
              <a:rPr lang="fr-FR" sz="2400" baseline="-25000" dirty="0" smtClean="0"/>
              <a:t>x</a:t>
            </a:r>
            <a:r>
              <a:rPr lang="fr-FR" sz="2400" dirty="0" smtClean="0"/>
              <a:t>Mn</a:t>
            </a:r>
            <a:r>
              <a:rPr lang="fr-FR" sz="2400" baseline="-25000" dirty="0" smtClean="0"/>
              <a:t>2-x</a:t>
            </a:r>
            <a:r>
              <a:rPr lang="fr-FR" sz="2400" dirty="0" smtClean="0"/>
              <a:t>]</a:t>
            </a:r>
            <a:r>
              <a:rPr lang="fr-FR" sz="2400" baseline="-25000" dirty="0" smtClean="0"/>
              <a:t>Oh</a:t>
            </a:r>
            <a:r>
              <a:rPr lang="fr-FR" sz="2400" dirty="0" smtClean="0"/>
              <a:t>O</a:t>
            </a:r>
            <a:r>
              <a:rPr lang="fr-FR" sz="2400" baseline="-25000" dirty="0" smtClean="0"/>
              <a:t>4</a:t>
            </a:r>
            <a:r>
              <a:rPr lang="fr-FR" sz="2400" dirty="0" smtClean="0"/>
              <a:t>)</a:t>
            </a:r>
            <a:endParaRPr lang="fr-FR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599792" y="2433082"/>
            <a:ext cx="11304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Capacity</a:t>
            </a:r>
            <a:r>
              <a:rPr lang="fr-FR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fr-FR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fading</a:t>
            </a:r>
            <a:endParaRPr lang="fr-FR" sz="2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Smiley Face 22"/>
          <p:cNvSpPr/>
          <p:nvPr/>
        </p:nvSpPr>
        <p:spPr>
          <a:xfrm>
            <a:off x="107504" y="2168860"/>
            <a:ext cx="360000" cy="360000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3063356" y="2433082"/>
            <a:ext cx="26333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Smaller</a:t>
            </a:r>
            <a:r>
              <a:rPr lang="fr-FR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capacity</a:t>
            </a:r>
            <a:endParaRPr lang="fr-FR" sz="20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</a:t>
            </a:r>
            <a:r>
              <a:rPr lang="fr-FR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 </a:t>
            </a:r>
            <a:r>
              <a:rPr lang="fr-FR" sz="2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capacity</a:t>
            </a:r>
            <a:r>
              <a:rPr lang="fr-FR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fading</a:t>
            </a:r>
            <a:endParaRPr lang="fr-FR" sz="2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Smiley Face 24"/>
          <p:cNvSpPr/>
          <p:nvPr/>
        </p:nvSpPr>
        <p:spPr>
          <a:xfrm>
            <a:off x="5844246" y="2168860"/>
            <a:ext cx="360000" cy="360000"/>
          </a:xfrm>
          <a:prstGeom prst="smileyFace">
            <a:avLst>
              <a:gd name="adj" fmla="val 46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ight Arrow 20"/>
          <p:cNvSpPr/>
          <p:nvPr/>
        </p:nvSpPr>
        <p:spPr>
          <a:xfrm>
            <a:off x="1907704" y="2204864"/>
            <a:ext cx="792088" cy="2534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TextBox 25"/>
          <p:cNvSpPr txBox="1"/>
          <p:nvPr/>
        </p:nvSpPr>
        <p:spPr>
          <a:xfrm>
            <a:off x="1162523" y="4387170"/>
            <a:ext cx="14798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LiMn</a:t>
            </a:r>
            <a:r>
              <a:rPr lang="fr-FR" sz="3000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3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fr-FR" sz="3000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fr-FR" sz="3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2523" y="4962073"/>
            <a:ext cx="22573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</a:t>
            </a:r>
            <a:r>
              <a:rPr lang="fr-FR" sz="30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1.05</a:t>
            </a:r>
            <a:r>
              <a:rPr lang="fr-FR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Mn</a:t>
            </a:r>
            <a:r>
              <a:rPr lang="fr-FR" sz="30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1.95</a:t>
            </a:r>
            <a:r>
              <a:rPr lang="fr-FR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fr-FR" sz="30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fr-FR" sz="3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Picture 2" descr="C:\Users\bianchinim\Documents\PhD\Paper Matteo4_Spinel\Paper4_Final\Paper4_Figure1.tif"/>
          <p:cNvPicPr>
            <a:picLocks noChangeAspect="1" noChangeArrowheads="1"/>
          </p:cNvPicPr>
          <p:nvPr/>
        </p:nvPicPr>
        <p:blipFill>
          <a:blip r:embed="rId3" cstate="print"/>
          <a:srcRect t="43029" r="52033"/>
          <a:stretch>
            <a:fillRect/>
          </a:stretch>
        </p:blipFill>
        <p:spPr bwMode="auto">
          <a:xfrm>
            <a:off x="4788024" y="3429000"/>
            <a:ext cx="3898776" cy="3083222"/>
          </a:xfrm>
          <a:prstGeom prst="rect">
            <a:avLst/>
          </a:prstGeom>
          <a:noFill/>
        </p:spPr>
      </p:pic>
      <p:pic>
        <p:nvPicPr>
          <p:cNvPr id="1026" name="Picture 2" descr="C:\Users\bianchinim\Desktop\lmo1.tif"/>
          <p:cNvPicPr>
            <a:picLocks noChangeAspect="1" noChangeArrowheads="1"/>
          </p:cNvPicPr>
          <p:nvPr/>
        </p:nvPicPr>
        <p:blipFill>
          <a:blip r:embed="rId4" cstate="print"/>
          <a:srcRect l="23263" r="20906"/>
          <a:stretch>
            <a:fillRect/>
          </a:stretch>
        </p:blipFill>
        <p:spPr bwMode="auto">
          <a:xfrm>
            <a:off x="6444208" y="693016"/>
            <a:ext cx="2592288" cy="2880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Applications: LiMn</a:t>
            </a:r>
            <a:r>
              <a:rPr lang="fr-FR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fr-FR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fr-FR" baseline="-25000" dirty="0" smtClean="0">
                <a:solidFill>
                  <a:srgbClr val="0000FF"/>
                </a:solidFill>
              </a:rPr>
              <a:t> </a:t>
            </a:r>
            <a:r>
              <a:rPr lang="fr-FR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 </a:t>
            </a:r>
            <a:r>
              <a:rPr lang="fr-FR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electrodes</a:t>
            </a:r>
            <a:r>
              <a:rPr lang="fr-FR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46856" y="2697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1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After</a:t>
            </a:r>
            <a:r>
              <a:rPr lang="fr-FR" sz="41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41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Cell</a:t>
            </a:r>
            <a:r>
              <a:rPr lang="fr-FR" sz="41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Validation </a:t>
            </a:r>
            <a:r>
              <a:rPr lang="fr-FR" sz="41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using</a:t>
            </a:r>
            <a:r>
              <a:rPr lang="fr-FR" sz="41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41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well</a:t>
            </a:r>
            <a:r>
              <a:rPr lang="fr-FR" sz="41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-</a:t>
            </a:r>
            <a:r>
              <a:rPr lang="fr-FR" sz="41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known</a:t>
            </a:r>
            <a:r>
              <a:rPr lang="fr-FR" sz="41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41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battery</a:t>
            </a:r>
            <a:r>
              <a:rPr lang="fr-FR" sz="41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41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materials</a:t>
            </a:r>
            <a:endParaRPr kumimoji="0" lang="fr-FR" sz="4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8389"/>
            <a:ext cx="92525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u="sng" dirty="0">
                <a:solidFill>
                  <a:srgbClr val="FF0000"/>
                </a:solidFill>
                <a:latin typeface="Cambria" charset="0"/>
                <a:ea typeface="宋体" charset="-122"/>
                <a:cs typeface="Times New Roman" charset="0"/>
              </a:rPr>
              <a:t>M. </a:t>
            </a:r>
            <a:r>
              <a:rPr lang="en-GB" sz="1200" u="sng" dirty="0" err="1">
                <a:solidFill>
                  <a:srgbClr val="FF0000"/>
                </a:solidFill>
                <a:latin typeface="Cambria" charset="0"/>
                <a:ea typeface="宋体" charset="-122"/>
                <a:cs typeface="Times New Roman" charset="0"/>
              </a:rPr>
              <a:t>Bianchini</a:t>
            </a:r>
            <a:r>
              <a:rPr lang="en-GB" sz="1200" dirty="0">
                <a:solidFill>
                  <a:srgbClr val="FF0000"/>
                </a:solidFill>
                <a:latin typeface="Cambria" charset="0"/>
                <a:ea typeface="宋体" charset="-122"/>
                <a:cs typeface="Times New Roman" charset="0"/>
              </a:rPr>
              <a:t>, J. B. </a:t>
            </a:r>
            <a:r>
              <a:rPr lang="en-GB" sz="1200" dirty="0" err="1">
                <a:solidFill>
                  <a:srgbClr val="FF0000"/>
                </a:solidFill>
                <a:latin typeface="Cambria" charset="0"/>
                <a:ea typeface="宋体" charset="-122"/>
                <a:cs typeface="Times New Roman" charset="0"/>
              </a:rPr>
              <a:t>Leriche</a:t>
            </a:r>
            <a:r>
              <a:rPr lang="en-GB" sz="1200" dirty="0">
                <a:solidFill>
                  <a:srgbClr val="FF0000"/>
                </a:solidFill>
                <a:latin typeface="Cambria" charset="0"/>
                <a:ea typeface="宋体" charset="-122"/>
                <a:cs typeface="Times New Roman" charset="0"/>
              </a:rPr>
              <a:t>, J.-L. </a:t>
            </a:r>
            <a:r>
              <a:rPr lang="en-GB" sz="1200" dirty="0" err="1">
                <a:solidFill>
                  <a:srgbClr val="FF0000"/>
                </a:solidFill>
                <a:latin typeface="Cambria" charset="0"/>
                <a:ea typeface="宋体" charset="-122"/>
                <a:cs typeface="Times New Roman" charset="0"/>
              </a:rPr>
              <a:t>Laborier</a:t>
            </a:r>
            <a:r>
              <a:rPr lang="en-GB" sz="1200" dirty="0">
                <a:solidFill>
                  <a:srgbClr val="FF0000"/>
                </a:solidFill>
                <a:latin typeface="Cambria" charset="0"/>
                <a:ea typeface="宋体" charset="-122"/>
                <a:cs typeface="Times New Roman" charset="0"/>
              </a:rPr>
              <a:t>, L. </a:t>
            </a:r>
            <a:r>
              <a:rPr lang="en-GB" sz="1200" dirty="0" err="1">
                <a:solidFill>
                  <a:srgbClr val="FF0000"/>
                </a:solidFill>
                <a:latin typeface="Cambria" charset="0"/>
                <a:ea typeface="宋体" charset="-122"/>
                <a:cs typeface="Times New Roman" charset="0"/>
              </a:rPr>
              <a:t>Gendrin</a:t>
            </a:r>
            <a:r>
              <a:rPr lang="en-GB" sz="1200" dirty="0">
                <a:solidFill>
                  <a:srgbClr val="FF0000"/>
                </a:solidFill>
                <a:latin typeface="Cambria" charset="0"/>
                <a:ea typeface="宋体" charset="-122"/>
                <a:cs typeface="Times New Roman" charset="0"/>
              </a:rPr>
              <a:t>, E. </a:t>
            </a:r>
            <a:r>
              <a:rPr lang="en-GB" sz="1200" dirty="0" err="1">
                <a:solidFill>
                  <a:srgbClr val="FF0000"/>
                </a:solidFill>
                <a:latin typeface="Cambria" charset="0"/>
                <a:ea typeface="宋体" charset="-122"/>
                <a:cs typeface="Times New Roman" charset="0"/>
              </a:rPr>
              <a:t>Suard</a:t>
            </a:r>
            <a:r>
              <a:rPr lang="en-GB" sz="1200" dirty="0">
                <a:solidFill>
                  <a:srgbClr val="FF0000"/>
                </a:solidFill>
                <a:latin typeface="Cambria" charset="0"/>
                <a:ea typeface="宋体" charset="-122"/>
                <a:cs typeface="Times New Roman" charset="0"/>
              </a:rPr>
              <a:t>, L. </a:t>
            </a:r>
            <a:r>
              <a:rPr lang="en-GB" sz="1200" dirty="0" err="1">
                <a:solidFill>
                  <a:srgbClr val="FF0000"/>
                </a:solidFill>
                <a:latin typeface="Cambria" charset="0"/>
                <a:ea typeface="宋体" charset="-122"/>
                <a:cs typeface="Times New Roman" charset="0"/>
              </a:rPr>
              <a:t>Croguennec</a:t>
            </a:r>
            <a:r>
              <a:rPr lang="en-GB" sz="1200" dirty="0">
                <a:solidFill>
                  <a:srgbClr val="FF0000"/>
                </a:solidFill>
                <a:latin typeface="Cambria" charset="0"/>
                <a:ea typeface="宋体" charset="-122"/>
                <a:cs typeface="Times New Roman" charset="0"/>
              </a:rPr>
              <a:t> and C. </a:t>
            </a:r>
            <a:r>
              <a:rPr lang="en-GB" sz="1200" dirty="0" err="1" smtClean="0">
                <a:solidFill>
                  <a:srgbClr val="FF0000"/>
                </a:solidFill>
                <a:latin typeface="Cambria" charset="0"/>
                <a:ea typeface="宋体" charset="-122"/>
                <a:cs typeface="Times New Roman" charset="0"/>
              </a:rPr>
              <a:t>Masquelier</a:t>
            </a:r>
            <a:r>
              <a:rPr lang="en-GB" sz="1200" dirty="0" smtClean="0">
                <a:solidFill>
                  <a:srgbClr val="FF0000"/>
                </a:solidFill>
                <a:latin typeface="Cambria" charset="0"/>
                <a:ea typeface="宋体" charset="-122"/>
                <a:cs typeface="Times New Roman" charset="0"/>
              </a:rPr>
              <a:t>, </a:t>
            </a:r>
            <a:r>
              <a:rPr lang="en-GB" sz="1200" i="1" dirty="0" smtClean="0">
                <a:solidFill>
                  <a:srgbClr val="FF0000"/>
                </a:solidFill>
                <a:latin typeface="Cambria" charset="0"/>
                <a:ea typeface="宋体" charset="-122"/>
                <a:cs typeface="Times New Roman" charset="0"/>
              </a:rPr>
              <a:t>J. </a:t>
            </a:r>
            <a:r>
              <a:rPr lang="en-GB" sz="1200" i="1" dirty="0" err="1" smtClean="0">
                <a:solidFill>
                  <a:srgbClr val="FF0000"/>
                </a:solidFill>
                <a:latin typeface="Cambria" charset="0"/>
                <a:ea typeface="宋体" charset="-122"/>
                <a:cs typeface="Times New Roman" charset="0"/>
              </a:rPr>
              <a:t>Electrochem</a:t>
            </a:r>
            <a:r>
              <a:rPr lang="en-GB" sz="1200" i="1" dirty="0" smtClean="0">
                <a:solidFill>
                  <a:srgbClr val="FF0000"/>
                </a:solidFill>
                <a:latin typeface="Cambria" charset="0"/>
                <a:ea typeface="宋体" charset="-122"/>
                <a:cs typeface="Times New Roman" charset="0"/>
              </a:rPr>
              <a:t>. Soc.</a:t>
            </a:r>
            <a:r>
              <a:rPr lang="en-GB" sz="1200" dirty="0" smtClean="0">
                <a:solidFill>
                  <a:srgbClr val="FF0000"/>
                </a:solidFill>
                <a:latin typeface="Cambria" charset="0"/>
                <a:ea typeface="宋体" charset="-122"/>
                <a:cs typeface="Times New Roman" charset="0"/>
              </a:rPr>
              <a:t> </a:t>
            </a:r>
            <a:r>
              <a:rPr lang="en-GB" sz="1200" dirty="0">
                <a:solidFill>
                  <a:srgbClr val="FF0000"/>
                </a:solidFill>
                <a:latin typeface="Cambria" charset="0"/>
                <a:ea typeface="宋体" charset="-122"/>
                <a:cs typeface="Times New Roman" charset="0"/>
              </a:rPr>
              <a:t>(2013), 160 (11), </a:t>
            </a:r>
            <a:r>
              <a:rPr lang="en-GB" sz="1200" dirty="0" smtClean="0">
                <a:solidFill>
                  <a:srgbClr val="FF0000"/>
                </a:solidFill>
                <a:latin typeface="Cambria" charset="0"/>
                <a:ea typeface="宋体" charset="-122"/>
                <a:cs typeface="Times New Roman" charset="0"/>
              </a:rPr>
              <a:t>A2176.</a:t>
            </a:r>
            <a:r>
              <a:rPr lang="en-US" sz="1200" dirty="0" smtClean="0">
                <a:solidFill>
                  <a:srgbClr val="FF0000"/>
                </a:solidFill>
              </a:rPr>
              <a:t> 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364080"/>
            <a:ext cx="91531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u="sng" dirty="0">
                <a:solidFill>
                  <a:srgbClr val="FF0000"/>
                </a:solidFill>
                <a:latin typeface="Cambria" charset="0"/>
                <a:ea typeface="宋体" charset="-122"/>
                <a:cs typeface="Times New Roman" charset="0"/>
              </a:rPr>
              <a:t>M. </a:t>
            </a:r>
            <a:r>
              <a:rPr lang="en-GB" sz="1200" u="sng" dirty="0" err="1">
                <a:solidFill>
                  <a:srgbClr val="FF0000"/>
                </a:solidFill>
                <a:latin typeface="Cambria" charset="0"/>
                <a:ea typeface="宋体" charset="-122"/>
                <a:cs typeface="Times New Roman" charset="0"/>
              </a:rPr>
              <a:t>Bianchini</a:t>
            </a:r>
            <a:r>
              <a:rPr lang="en-GB" sz="1200" dirty="0">
                <a:solidFill>
                  <a:srgbClr val="FF0000"/>
                </a:solidFill>
                <a:latin typeface="Cambria" charset="0"/>
                <a:ea typeface="宋体" charset="-122"/>
                <a:cs typeface="Times New Roman" charset="0"/>
              </a:rPr>
              <a:t>, E. </a:t>
            </a:r>
            <a:r>
              <a:rPr lang="en-GB" sz="1200" dirty="0" err="1">
                <a:solidFill>
                  <a:srgbClr val="FF0000"/>
                </a:solidFill>
                <a:latin typeface="Cambria" charset="0"/>
                <a:ea typeface="宋体" charset="-122"/>
                <a:cs typeface="Times New Roman" charset="0"/>
              </a:rPr>
              <a:t>Suard</a:t>
            </a:r>
            <a:r>
              <a:rPr lang="en-GB" sz="1200" dirty="0">
                <a:solidFill>
                  <a:srgbClr val="FF0000"/>
                </a:solidFill>
                <a:latin typeface="Cambria" charset="0"/>
                <a:ea typeface="宋体" charset="-122"/>
                <a:cs typeface="Times New Roman" charset="0"/>
              </a:rPr>
              <a:t>, L. </a:t>
            </a:r>
            <a:r>
              <a:rPr lang="en-GB" sz="1200" dirty="0" err="1">
                <a:solidFill>
                  <a:srgbClr val="FF0000"/>
                </a:solidFill>
                <a:latin typeface="Cambria" charset="0"/>
                <a:ea typeface="宋体" charset="-122"/>
                <a:cs typeface="Times New Roman" charset="0"/>
              </a:rPr>
              <a:t>Croguennec</a:t>
            </a:r>
            <a:r>
              <a:rPr lang="en-GB" sz="1200" dirty="0">
                <a:solidFill>
                  <a:srgbClr val="FF0000"/>
                </a:solidFill>
                <a:latin typeface="Cambria" charset="0"/>
                <a:ea typeface="宋体" charset="-122"/>
                <a:cs typeface="Times New Roman" charset="0"/>
              </a:rPr>
              <a:t> and C. </a:t>
            </a:r>
            <a:r>
              <a:rPr lang="en-GB" sz="1200" dirty="0" err="1" smtClean="0">
                <a:solidFill>
                  <a:srgbClr val="FF0000"/>
                </a:solidFill>
                <a:latin typeface="Cambria" charset="0"/>
                <a:ea typeface="宋体" charset="-122"/>
                <a:cs typeface="Times New Roman" charset="0"/>
              </a:rPr>
              <a:t>Masquelier</a:t>
            </a:r>
            <a:r>
              <a:rPr lang="en-GB" sz="1200" dirty="0" smtClean="0">
                <a:solidFill>
                  <a:srgbClr val="FF0000"/>
                </a:solidFill>
                <a:latin typeface="Cambria" charset="0"/>
                <a:ea typeface="宋体" charset="-122"/>
                <a:cs typeface="Times New Roman" charset="0"/>
              </a:rPr>
              <a:t>, </a:t>
            </a:r>
            <a:r>
              <a:rPr lang="en-GB" sz="1200" i="1" dirty="0">
                <a:solidFill>
                  <a:srgbClr val="FF0000"/>
                </a:solidFill>
                <a:latin typeface="Cambria" charset="0"/>
                <a:ea typeface="宋体" charset="-122"/>
                <a:cs typeface="Times New Roman" charset="0"/>
              </a:rPr>
              <a:t>Journal of Physical Chemistry C</a:t>
            </a:r>
            <a:r>
              <a:rPr lang="en-GB" sz="1200" dirty="0">
                <a:solidFill>
                  <a:srgbClr val="FF0000"/>
                </a:solidFill>
                <a:latin typeface="Cambria" charset="0"/>
                <a:ea typeface="宋体" charset="-122"/>
                <a:cs typeface="Times New Roman" charset="0"/>
              </a:rPr>
              <a:t> (2014), 118(45), 25947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01" y="0"/>
            <a:ext cx="7330999" cy="99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09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5" grpId="0"/>
      <p:bldP spid="12" grpId="0"/>
      <p:bldP spid="13" grpId="0"/>
      <p:bldP spid="22" grpId="0"/>
      <p:bldP spid="23" grpId="0" animBg="1"/>
      <p:bldP spid="24" grpId="0"/>
      <p:bldP spid="25" grpId="0" animBg="1"/>
      <p:bldP spid="21" grpId="0" animBg="1"/>
      <p:bldP spid="26" grpId="0"/>
      <p:bldP spid="27" grpId="0"/>
      <p:bldP spid="2" grpId="0"/>
      <p:bldP spid="19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2" descr="C:\Users\bianchinim\Documents\PhD\DATA\First_year\2013_07_July ILL\D20\Spinel LMOILL1\lmoill1_zoom.bmp"/>
          <p:cNvPicPr>
            <a:picLocks noChangeAspect="1" noChangeArrowheads="1"/>
          </p:cNvPicPr>
          <p:nvPr/>
        </p:nvPicPr>
        <p:blipFill>
          <a:blip r:embed="rId3" cstate="print"/>
          <a:srcRect l="14026" t="13780" r="14562" b="13780"/>
          <a:stretch>
            <a:fillRect/>
          </a:stretch>
        </p:blipFill>
        <p:spPr bwMode="auto">
          <a:xfrm>
            <a:off x="2339751" y="1052737"/>
            <a:ext cx="3312369" cy="2520040"/>
          </a:xfrm>
          <a:prstGeom prst="rect">
            <a:avLst/>
          </a:prstGeom>
          <a:noFill/>
        </p:spPr>
      </p:pic>
      <p:pic>
        <p:nvPicPr>
          <p:cNvPr id="96" name="Picture 4" descr="C:\Users\bianchinim\Documents\PhD\DATA\First_year\2013_07_July ILL\D20\Spinel LMOILL3\lmoill3_zoom.bmp"/>
          <p:cNvPicPr>
            <a:picLocks noChangeAspect="1" noChangeArrowheads="1"/>
          </p:cNvPicPr>
          <p:nvPr/>
        </p:nvPicPr>
        <p:blipFill>
          <a:blip r:embed="rId4" cstate="print"/>
          <a:srcRect l="14026" t="13780" r="14554" b="13780"/>
          <a:stretch>
            <a:fillRect/>
          </a:stretch>
        </p:blipFill>
        <p:spPr bwMode="auto">
          <a:xfrm>
            <a:off x="5292080" y="3954742"/>
            <a:ext cx="3312368" cy="2520000"/>
          </a:xfrm>
          <a:prstGeom prst="rect">
            <a:avLst/>
          </a:prstGeom>
          <a:noFill/>
        </p:spPr>
      </p:pic>
      <p:sp>
        <p:nvSpPr>
          <p:cNvPr id="74" name="TextBox 73"/>
          <p:cNvSpPr txBox="1"/>
          <p:nvPr/>
        </p:nvSpPr>
        <p:spPr>
          <a:xfrm>
            <a:off x="2825529" y="3501008"/>
            <a:ext cx="26825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latin typeface="Arial Narrow" pitchFamily="34" charset="0"/>
              </a:rPr>
              <a:t>95              100               105              110                115</a:t>
            </a:r>
            <a:endParaRPr lang="fr-FR" sz="1000" dirty="0">
              <a:latin typeface="Arial Narrow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148573" y="3396168"/>
            <a:ext cx="285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latin typeface="Arial Narrow" pitchFamily="34" charset="0"/>
              </a:rPr>
              <a:t>0</a:t>
            </a:r>
            <a:endParaRPr lang="fr-FR" sz="1000" dirty="0">
              <a:latin typeface="Arial Narrow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152582" y="3144440"/>
            <a:ext cx="2768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latin typeface="Arial Narrow" pitchFamily="34" charset="0"/>
              </a:rPr>
              <a:t>5</a:t>
            </a:r>
            <a:endParaRPr lang="fr-FR" sz="1000" dirty="0">
              <a:latin typeface="Arial Narrow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123727" y="2780928"/>
            <a:ext cx="342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latin typeface="Arial Narrow" pitchFamily="34" charset="0"/>
              </a:rPr>
              <a:t>10</a:t>
            </a:r>
            <a:endParaRPr lang="fr-FR" sz="1000" dirty="0">
              <a:latin typeface="Arial Narrow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123727" y="2462699"/>
            <a:ext cx="342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latin typeface="Arial Narrow" pitchFamily="34" charset="0"/>
              </a:rPr>
              <a:t>15</a:t>
            </a:r>
            <a:endParaRPr lang="fr-FR" sz="1000" dirty="0">
              <a:latin typeface="Arial Narrow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123727" y="2132856"/>
            <a:ext cx="342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latin typeface="Arial Narrow" pitchFamily="34" charset="0"/>
              </a:rPr>
              <a:t>20</a:t>
            </a:r>
            <a:endParaRPr lang="fr-FR" sz="1000" dirty="0">
              <a:latin typeface="Arial Narrow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123727" y="1814627"/>
            <a:ext cx="342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latin typeface="Arial Narrow" pitchFamily="34" charset="0"/>
              </a:rPr>
              <a:t>25</a:t>
            </a:r>
            <a:endParaRPr lang="fr-FR" sz="1000" dirty="0">
              <a:latin typeface="Arial Narrow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2123727" y="1454587"/>
            <a:ext cx="342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latin typeface="Arial Narrow" pitchFamily="34" charset="0"/>
              </a:rPr>
              <a:t>30</a:t>
            </a:r>
            <a:endParaRPr lang="fr-FR" sz="1000" dirty="0">
              <a:latin typeface="Arial Narrow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123727" y="1124744"/>
            <a:ext cx="342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latin typeface="Arial Narrow" pitchFamily="34" charset="0"/>
              </a:rPr>
              <a:t>35</a:t>
            </a:r>
            <a:endParaRPr lang="fr-FR" sz="1000" dirty="0">
              <a:latin typeface="Arial Narrow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347864" y="3640668"/>
            <a:ext cx="14401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dirty="0" smtClean="0">
                <a:latin typeface="Cambria" pitchFamily="18" charset="0"/>
              </a:rPr>
              <a:t> 2</a:t>
            </a:r>
            <a:r>
              <a:rPr lang="el-GR" sz="1300" dirty="0" smtClean="0">
                <a:latin typeface="Cambria" pitchFamily="18" charset="0"/>
              </a:rPr>
              <a:t>θ</a:t>
            </a:r>
            <a:r>
              <a:rPr lang="fr-FR" sz="1300" dirty="0" smtClean="0">
                <a:latin typeface="Cambria" pitchFamily="18" charset="0"/>
              </a:rPr>
              <a:t> (°), </a:t>
            </a:r>
            <a:r>
              <a:rPr lang="el-GR" sz="1300" dirty="0" smtClean="0">
                <a:latin typeface="Cambria" pitchFamily="18" charset="0"/>
              </a:rPr>
              <a:t>λ</a:t>
            </a:r>
            <a:r>
              <a:rPr lang="fr-FR" sz="1300" dirty="0" smtClean="0">
                <a:latin typeface="Cambria" pitchFamily="18" charset="0"/>
              </a:rPr>
              <a:t>=1.547 Å</a:t>
            </a:r>
            <a:endParaRPr lang="fr-FR" sz="1300" dirty="0">
              <a:latin typeface="Cambria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 rot="16200000">
            <a:off x="817672" y="1936571"/>
            <a:ext cx="2507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Cambria" pitchFamily="18" charset="0"/>
              </a:rPr>
              <a:t>Scan </a:t>
            </a:r>
            <a:r>
              <a:rPr lang="fr-FR" sz="1400" dirty="0" err="1" smtClean="0">
                <a:latin typeface="Cambria" pitchFamily="18" charset="0"/>
              </a:rPr>
              <a:t>number</a:t>
            </a:r>
            <a:r>
              <a:rPr lang="fr-FR" sz="1400" dirty="0" smtClean="0">
                <a:latin typeface="Cambria" pitchFamily="18" charset="0"/>
              </a:rPr>
              <a:t> = Time(</a:t>
            </a:r>
            <a:r>
              <a:rPr lang="fr-FR" sz="1400" i="1" dirty="0" smtClean="0">
                <a:latin typeface="Cambria" pitchFamily="18" charset="0"/>
              </a:rPr>
              <a:t>h</a:t>
            </a:r>
            <a:r>
              <a:rPr lang="fr-FR" sz="1400" dirty="0" smtClean="0">
                <a:latin typeface="Cambria" pitchFamily="18" charset="0"/>
              </a:rPr>
              <a:t>)*2</a:t>
            </a:r>
            <a:endParaRPr lang="fr-FR" sz="1400" dirty="0">
              <a:latin typeface="Cambria" pitchFamily="18" charset="0"/>
            </a:endParaRPr>
          </a:p>
        </p:txBody>
      </p:sp>
      <p:pic>
        <p:nvPicPr>
          <p:cNvPr id="85" name="Picture 3" descr="C:\Users\bianchinim\Documents\PhD\DATA\First_year\2013_07_July ILL\D20\Spinel LMOILL2\lmoill2_zoom.bmp"/>
          <p:cNvPicPr>
            <a:picLocks noChangeAspect="1" noChangeArrowheads="1"/>
          </p:cNvPicPr>
          <p:nvPr/>
        </p:nvPicPr>
        <p:blipFill>
          <a:blip r:embed="rId5" cstate="print"/>
          <a:srcRect l="14026" t="13780" r="14547" b="13780"/>
          <a:stretch>
            <a:fillRect/>
          </a:stretch>
        </p:blipFill>
        <p:spPr bwMode="auto">
          <a:xfrm>
            <a:off x="755576" y="3954966"/>
            <a:ext cx="3312368" cy="2519553"/>
          </a:xfrm>
          <a:prstGeom prst="rect">
            <a:avLst/>
          </a:prstGeom>
          <a:noFill/>
        </p:spPr>
      </p:pic>
      <p:sp>
        <p:nvSpPr>
          <p:cNvPr id="86" name="TextBox 85"/>
          <p:cNvSpPr txBox="1"/>
          <p:nvPr/>
        </p:nvSpPr>
        <p:spPr>
          <a:xfrm>
            <a:off x="1184241" y="6419546"/>
            <a:ext cx="27396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latin typeface="Arial Narrow" pitchFamily="34" charset="0"/>
              </a:rPr>
              <a:t>95                100              105             110              115</a:t>
            </a:r>
            <a:endParaRPr lang="fr-FR" sz="1000" dirty="0">
              <a:latin typeface="Arial Narrow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64771" y="6309320"/>
            <a:ext cx="2920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latin typeface="Arial Narrow" pitchFamily="34" charset="0"/>
              </a:rPr>
              <a:t>0</a:t>
            </a:r>
            <a:endParaRPr lang="fr-FR" sz="1000" dirty="0">
              <a:latin typeface="Arial Narrow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68778" y="5991091"/>
            <a:ext cx="2827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latin typeface="Arial Narrow" pitchFamily="34" charset="0"/>
              </a:rPr>
              <a:t>5</a:t>
            </a:r>
            <a:endParaRPr lang="fr-FR" sz="1000" dirty="0">
              <a:latin typeface="Arial Narrow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39925" y="5631051"/>
            <a:ext cx="3500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latin typeface="Arial Narrow" pitchFamily="34" charset="0"/>
              </a:rPr>
              <a:t>10</a:t>
            </a:r>
            <a:endParaRPr lang="fr-FR" sz="1000" dirty="0">
              <a:latin typeface="Arial Narrow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39925" y="5199003"/>
            <a:ext cx="3500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latin typeface="Arial Narrow" pitchFamily="34" charset="0"/>
              </a:rPr>
              <a:t>15</a:t>
            </a:r>
            <a:endParaRPr lang="fr-FR" sz="1000" dirty="0">
              <a:latin typeface="Arial Narrow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39925" y="4838963"/>
            <a:ext cx="3500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latin typeface="Arial Narrow" pitchFamily="34" charset="0"/>
              </a:rPr>
              <a:t>20</a:t>
            </a:r>
            <a:endParaRPr lang="fr-FR" sz="1000" dirty="0">
              <a:latin typeface="Arial Narrow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39925" y="4437112"/>
            <a:ext cx="3500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latin typeface="Arial Narrow" pitchFamily="34" charset="0"/>
              </a:rPr>
              <a:t>25</a:t>
            </a:r>
            <a:endParaRPr lang="fr-FR" sz="1000" dirty="0">
              <a:latin typeface="Arial Narrow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39925" y="4046875"/>
            <a:ext cx="3500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latin typeface="Arial Narrow" pitchFamily="34" charset="0"/>
              </a:rPr>
              <a:t>30</a:t>
            </a:r>
            <a:endParaRPr lang="fr-FR" sz="1000" dirty="0">
              <a:latin typeface="Arial Narrow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 rot="16200000">
            <a:off x="-776453" y="4853017"/>
            <a:ext cx="2507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Cambria" pitchFamily="18" charset="0"/>
              </a:rPr>
              <a:t>Scan </a:t>
            </a:r>
            <a:r>
              <a:rPr lang="fr-FR" sz="1400" dirty="0" err="1" smtClean="0">
                <a:latin typeface="Cambria" pitchFamily="18" charset="0"/>
              </a:rPr>
              <a:t>number</a:t>
            </a:r>
            <a:r>
              <a:rPr lang="fr-FR" sz="1400" dirty="0" smtClean="0">
                <a:latin typeface="Cambria" pitchFamily="18" charset="0"/>
              </a:rPr>
              <a:t>  = Time(</a:t>
            </a:r>
            <a:r>
              <a:rPr lang="fr-FR" sz="1400" i="1" dirty="0" smtClean="0">
                <a:latin typeface="Cambria" pitchFamily="18" charset="0"/>
              </a:rPr>
              <a:t>h</a:t>
            </a:r>
            <a:r>
              <a:rPr lang="fr-FR" sz="1400" dirty="0" smtClean="0">
                <a:latin typeface="Cambria" pitchFamily="18" charset="0"/>
              </a:rPr>
              <a:t>)*2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5777604" y="6415953"/>
            <a:ext cx="2682828" cy="253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latin typeface="Arial Narrow" pitchFamily="34" charset="0"/>
              </a:rPr>
              <a:t>95              100             105              110             115</a:t>
            </a:r>
            <a:endParaRPr lang="fr-FR" sz="1000" dirty="0">
              <a:latin typeface="Arial Narrow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088852" y="6271937"/>
            <a:ext cx="286008" cy="253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latin typeface="Arial Narrow" pitchFamily="34" charset="0"/>
              </a:rPr>
              <a:t>0</a:t>
            </a:r>
            <a:endParaRPr lang="fr-FR" sz="1000" dirty="0">
              <a:latin typeface="Arial Narrow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088852" y="5983905"/>
            <a:ext cx="286008" cy="253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Arial Narrow" pitchFamily="34" charset="0"/>
              </a:rPr>
              <a:t>4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5088852" y="5589240"/>
            <a:ext cx="286008" cy="253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latin typeface="Arial Narrow" pitchFamily="34" charset="0"/>
              </a:rPr>
              <a:t>8</a:t>
            </a:r>
            <a:endParaRPr lang="fr-FR" sz="1000" dirty="0">
              <a:latin typeface="Arial Narrow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5064005" y="5191817"/>
            <a:ext cx="342769" cy="253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latin typeface="Arial Narrow" pitchFamily="34" charset="0"/>
              </a:rPr>
              <a:t>12</a:t>
            </a:r>
            <a:endParaRPr lang="fr-FR" sz="1000" dirty="0">
              <a:latin typeface="Arial Narrow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064005" y="4759769"/>
            <a:ext cx="342769" cy="253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latin typeface="Arial Narrow" pitchFamily="34" charset="0"/>
              </a:rPr>
              <a:t>16</a:t>
            </a:r>
            <a:endParaRPr lang="fr-FR" sz="1000" dirty="0">
              <a:latin typeface="Arial Narrow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064005" y="4365104"/>
            <a:ext cx="342769" cy="253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latin typeface="Arial Narrow" pitchFamily="34" charset="0"/>
              </a:rPr>
              <a:t>20</a:t>
            </a:r>
            <a:endParaRPr lang="fr-FR" sz="1000" dirty="0">
              <a:latin typeface="Arial Narrow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5064005" y="3967681"/>
            <a:ext cx="342769" cy="253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latin typeface="Arial Narrow" pitchFamily="34" charset="0"/>
              </a:rPr>
              <a:t>24</a:t>
            </a:r>
            <a:endParaRPr lang="fr-FR" sz="1000" dirty="0">
              <a:latin typeface="Arial Narrow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 rot="16200000">
            <a:off x="3746832" y="4853016"/>
            <a:ext cx="2534180" cy="30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Cambria" pitchFamily="18" charset="0"/>
              </a:rPr>
              <a:t>Scan </a:t>
            </a:r>
            <a:r>
              <a:rPr lang="fr-FR" sz="1400" dirty="0" err="1" smtClean="0">
                <a:latin typeface="Cambria" pitchFamily="18" charset="0"/>
              </a:rPr>
              <a:t>number</a:t>
            </a:r>
            <a:r>
              <a:rPr lang="fr-FR" sz="1400" dirty="0" smtClean="0">
                <a:latin typeface="Cambria" pitchFamily="18" charset="0"/>
              </a:rPr>
              <a:t> = Time(</a:t>
            </a:r>
            <a:r>
              <a:rPr lang="fr-FR" sz="1400" i="1" dirty="0" smtClean="0">
                <a:latin typeface="Cambria" pitchFamily="18" charset="0"/>
              </a:rPr>
              <a:t>h</a:t>
            </a:r>
            <a:r>
              <a:rPr lang="fr-FR" sz="1400" dirty="0" smtClean="0">
                <a:latin typeface="Cambria" pitchFamily="18" charset="0"/>
              </a:rPr>
              <a:t>)*2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55576" y="1268760"/>
            <a:ext cx="1221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LiMn</a:t>
            </a:r>
            <a:r>
              <a:rPr lang="fr-FR" sz="2400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fr-FR" sz="2400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fr-FR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95536" y="3501008"/>
            <a:ext cx="1845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</a:t>
            </a:r>
            <a:r>
              <a:rPr lang="fr-FR" sz="24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1.05</a:t>
            </a:r>
            <a:r>
              <a:rPr lang="fr-F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Mn</a:t>
            </a:r>
            <a:r>
              <a:rPr lang="fr-FR" sz="24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1.95</a:t>
            </a:r>
            <a:r>
              <a:rPr lang="fr-F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fr-FR" sz="24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92280" y="3501008"/>
            <a:ext cx="1845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37AB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</a:t>
            </a:r>
            <a:r>
              <a:rPr lang="fr-FR" sz="2400" baseline="-25000" dirty="0" smtClean="0">
                <a:solidFill>
                  <a:srgbClr val="37AB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1.10</a:t>
            </a:r>
            <a:r>
              <a:rPr lang="fr-FR" sz="2400" dirty="0" smtClean="0">
                <a:solidFill>
                  <a:srgbClr val="37AB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Mn</a:t>
            </a:r>
            <a:r>
              <a:rPr lang="fr-FR" sz="2400" baseline="-25000" dirty="0" smtClean="0">
                <a:solidFill>
                  <a:srgbClr val="37AB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1.90</a:t>
            </a:r>
            <a:r>
              <a:rPr lang="fr-FR" sz="2400" dirty="0" smtClean="0">
                <a:solidFill>
                  <a:srgbClr val="37AB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fr-FR" sz="2400" baseline="-25000" dirty="0" smtClean="0">
                <a:solidFill>
                  <a:srgbClr val="37AB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fr-FR" sz="2400" dirty="0">
              <a:solidFill>
                <a:srgbClr val="37AB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5774650" y="1268760"/>
            <a:ext cx="0" cy="20162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 rot="16200000">
            <a:off x="5494001" y="2112526"/>
            <a:ext cx="7988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Cambria" pitchFamily="18" charset="0"/>
              </a:rPr>
              <a:t>Charge</a:t>
            </a:r>
            <a:endParaRPr lang="fr-FR" sz="1600" dirty="0">
              <a:latin typeface="Cambria" pitchFamily="18" charset="0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4190474" y="4149080"/>
            <a:ext cx="0" cy="20162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 rot="16200000">
            <a:off x="3909825" y="4992846"/>
            <a:ext cx="7988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Cambria" pitchFamily="18" charset="0"/>
              </a:rPr>
              <a:t>Charge</a:t>
            </a:r>
            <a:endParaRPr lang="fr-FR" sz="1600" dirty="0">
              <a:latin typeface="Cambria" pitchFamily="18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8726978" y="4149080"/>
            <a:ext cx="0" cy="20162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 rot="16200000">
            <a:off x="8446329" y="4992846"/>
            <a:ext cx="7988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Cambria" pitchFamily="18" charset="0"/>
              </a:rPr>
              <a:t>Charge</a:t>
            </a:r>
            <a:endParaRPr lang="fr-FR" sz="1600" dirty="0">
              <a:latin typeface="Cambria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763688" y="6565612"/>
            <a:ext cx="14401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dirty="0" smtClean="0">
                <a:latin typeface="Cambria" pitchFamily="18" charset="0"/>
              </a:rPr>
              <a:t> 2</a:t>
            </a:r>
            <a:r>
              <a:rPr lang="el-GR" sz="1300" dirty="0" smtClean="0">
                <a:latin typeface="Cambria" pitchFamily="18" charset="0"/>
              </a:rPr>
              <a:t>θ</a:t>
            </a:r>
            <a:r>
              <a:rPr lang="fr-FR" sz="1300" dirty="0" smtClean="0">
                <a:latin typeface="Cambria" pitchFamily="18" charset="0"/>
              </a:rPr>
              <a:t> (°), </a:t>
            </a:r>
            <a:r>
              <a:rPr lang="el-GR" sz="1300" dirty="0" smtClean="0">
                <a:latin typeface="Cambria" pitchFamily="18" charset="0"/>
              </a:rPr>
              <a:t>λ</a:t>
            </a:r>
            <a:r>
              <a:rPr lang="fr-FR" sz="1300" dirty="0" smtClean="0">
                <a:latin typeface="Cambria" pitchFamily="18" charset="0"/>
              </a:rPr>
              <a:t>=1.547 Å</a:t>
            </a:r>
            <a:endParaRPr lang="fr-FR" sz="1300" dirty="0">
              <a:latin typeface="Cambria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300192" y="6565612"/>
            <a:ext cx="14401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dirty="0" smtClean="0">
                <a:latin typeface="Cambria" pitchFamily="18" charset="0"/>
              </a:rPr>
              <a:t> 2</a:t>
            </a:r>
            <a:r>
              <a:rPr lang="el-GR" sz="1300" dirty="0" smtClean="0">
                <a:latin typeface="Cambria" pitchFamily="18" charset="0"/>
              </a:rPr>
              <a:t>θ</a:t>
            </a:r>
            <a:r>
              <a:rPr lang="fr-FR" sz="1300" dirty="0" smtClean="0">
                <a:latin typeface="Cambria" pitchFamily="18" charset="0"/>
              </a:rPr>
              <a:t> (°), </a:t>
            </a:r>
            <a:r>
              <a:rPr lang="el-GR" sz="1300" dirty="0" smtClean="0">
                <a:latin typeface="Cambria" pitchFamily="18" charset="0"/>
              </a:rPr>
              <a:t>λ</a:t>
            </a:r>
            <a:r>
              <a:rPr lang="fr-FR" sz="1300" dirty="0" smtClean="0">
                <a:latin typeface="Cambria" pitchFamily="18" charset="0"/>
              </a:rPr>
              <a:t>=1.547 Å</a:t>
            </a:r>
            <a:endParaRPr lang="fr-FR" sz="1300" dirty="0">
              <a:latin typeface="Cambria" pitchFamily="18" charset="0"/>
            </a:endParaRPr>
          </a:p>
        </p:txBody>
      </p:sp>
      <p:pic>
        <p:nvPicPr>
          <p:cNvPr id="49" name="Picture 2" descr="C:\Users\bianchinim\Desktop\lmo1.tif"/>
          <p:cNvPicPr>
            <a:picLocks noChangeAspect="1" noChangeArrowheads="1"/>
          </p:cNvPicPr>
          <p:nvPr/>
        </p:nvPicPr>
        <p:blipFill>
          <a:blip r:embed="rId6" cstate="print"/>
          <a:srcRect l="23263" r="20906"/>
          <a:stretch>
            <a:fillRect/>
          </a:stretch>
        </p:blipFill>
        <p:spPr bwMode="auto">
          <a:xfrm>
            <a:off x="6588224" y="941008"/>
            <a:ext cx="2304256" cy="2560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Electrode charge (C/20) in real-time</a:t>
            </a:r>
            <a:endParaRPr lang="fr-FR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4716016" y="1556792"/>
            <a:ext cx="648072" cy="648072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Oval 106"/>
          <p:cNvSpPr/>
          <p:nvPr/>
        </p:nvSpPr>
        <p:spPr>
          <a:xfrm>
            <a:off x="3059832" y="4509120"/>
            <a:ext cx="648072" cy="648072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Oval 107"/>
          <p:cNvSpPr/>
          <p:nvPr/>
        </p:nvSpPr>
        <p:spPr>
          <a:xfrm>
            <a:off x="7524328" y="4365104"/>
            <a:ext cx="648072" cy="648072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Oval 108"/>
          <p:cNvSpPr/>
          <p:nvPr/>
        </p:nvSpPr>
        <p:spPr>
          <a:xfrm>
            <a:off x="4499992" y="2492896"/>
            <a:ext cx="648072" cy="648072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1" name="Picture 2" descr="C:\Users\bianchinim\Documents\PhD\DATA\First_year\2013_07_July ILL\D20\Spinel LMOILL1\lmoill1_zoom.bmp"/>
          <p:cNvPicPr>
            <a:picLocks noChangeAspect="1" noChangeArrowheads="1"/>
          </p:cNvPicPr>
          <p:nvPr/>
        </p:nvPicPr>
        <p:blipFill>
          <a:blip r:embed="rId3" cstate="print"/>
          <a:srcRect l="85438" t="13780" r="11442" b="13780"/>
          <a:stretch>
            <a:fillRect/>
          </a:stretch>
        </p:blipFill>
        <p:spPr bwMode="auto">
          <a:xfrm>
            <a:off x="323528" y="836712"/>
            <a:ext cx="144731" cy="2520040"/>
          </a:xfrm>
          <a:prstGeom prst="rect">
            <a:avLst/>
          </a:prstGeom>
          <a:noFill/>
        </p:spPr>
      </p:pic>
      <p:sp>
        <p:nvSpPr>
          <p:cNvPr id="112" name="TextBox 111"/>
          <p:cNvSpPr txBox="1"/>
          <p:nvPr/>
        </p:nvSpPr>
        <p:spPr>
          <a:xfrm rot="16200000">
            <a:off x="-494691" y="1942964"/>
            <a:ext cx="1368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latin typeface="Cambria" pitchFamily="18" charset="0"/>
              </a:rPr>
              <a:t>Peak</a:t>
            </a:r>
            <a:r>
              <a:rPr lang="fr-FR" sz="1400" dirty="0" smtClean="0">
                <a:latin typeface="Cambria" pitchFamily="18" charset="0"/>
              </a:rPr>
              <a:t> </a:t>
            </a:r>
            <a:r>
              <a:rPr lang="fr-FR" sz="1400" dirty="0" err="1" smtClean="0">
                <a:latin typeface="Cambria" pitchFamily="18" charset="0"/>
              </a:rPr>
              <a:t>Intensity</a:t>
            </a:r>
            <a:endParaRPr lang="fr-FR" sz="1400" dirty="0" smtClean="0">
              <a:latin typeface="Cambria" pitchFamily="18" charset="0"/>
            </a:endParaRPr>
          </a:p>
        </p:txBody>
      </p:sp>
      <p:pic>
        <p:nvPicPr>
          <p:cNvPr id="53" name="Imag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01" y="0"/>
            <a:ext cx="7330999" cy="99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0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5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6" grpId="0"/>
      <p:bldP spid="38" grpId="0"/>
      <p:bldP spid="39" grpId="0"/>
      <p:bldP spid="43" grpId="0"/>
      <p:bldP spid="45" grpId="0"/>
      <p:bldP spid="46" grpId="0"/>
      <p:bldP spid="47" grpId="0"/>
      <p:bldP spid="105" grpId="0" animBg="1"/>
      <p:bldP spid="107" grpId="0" animBg="1"/>
      <p:bldP spid="108" grpId="0" animBg="1"/>
      <p:bldP spid="10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Electrode charge (C/20) in real-time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C:\Users\bianchinim\Documents\PhD\PhD_ILL\Annual Report\TOC_spinel_final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764704"/>
            <a:ext cx="6844520" cy="615600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96" y="5040178"/>
            <a:ext cx="2721904" cy="170119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01" y="0"/>
            <a:ext cx="7330999" cy="99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629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bianchinim\Desktop\LNMO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56576" y="3501008"/>
            <a:ext cx="4680000" cy="2924839"/>
          </a:xfrm>
          <a:prstGeom prst="rect">
            <a:avLst/>
          </a:prstGeom>
          <a:noFill/>
        </p:spPr>
      </p:pic>
      <p:pic>
        <p:nvPicPr>
          <p:cNvPr id="1026" name="Picture 2" descr="C:\Users\bianchinim\Desktop\LNMO1.tif"/>
          <p:cNvPicPr>
            <a:picLocks noChangeAspect="1" noChangeArrowheads="1"/>
          </p:cNvPicPr>
          <p:nvPr/>
        </p:nvPicPr>
        <p:blipFill>
          <a:blip r:embed="rId3" cstate="print"/>
          <a:srcRect r="2846"/>
          <a:stretch>
            <a:fillRect/>
          </a:stretch>
        </p:blipFill>
        <p:spPr bwMode="auto">
          <a:xfrm>
            <a:off x="2195736" y="2852936"/>
            <a:ext cx="5149225" cy="331236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305800" cy="1143000"/>
          </a:xfrm>
        </p:spPr>
        <p:txBody>
          <a:bodyPr/>
          <a:lstStyle/>
          <a:p>
            <a:pPr algn="ctr"/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High-Voltage spinel </a:t>
            </a:r>
            <a:r>
              <a:rPr lang="fr-FR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materials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LiNi</a:t>
            </a:r>
            <a:r>
              <a:rPr lang="fr-FR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0.4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Mn</a:t>
            </a:r>
            <a:r>
              <a:rPr lang="fr-FR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1.6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fr-FR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fr-FR" b="1" baseline="-25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01" y="0"/>
            <a:ext cx="7330999" cy="999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24744"/>
            <a:ext cx="8305800" cy="1143000"/>
          </a:xfrm>
        </p:spPr>
        <p:txBody>
          <a:bodyPr/>
          <a:lstStyle/>
          <a:p>
            <a:pPr algn="ctr"/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High-Voltage spinel </a:t>
            </a:r>
            <a:r>
              <a:rPr lang="fr-FR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materials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LiNi</a:t>
            </a:r>
            <a:r>
              <a:rPr lang="fr-FR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0.4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Mn</a:t>
            </a:r>
            <a:r>
              <a:rPr lang="fr-FR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1.6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fr-FR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fr-FR" b="1" baseline="-25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C:\Users\bianchinim\Documents\MATLAB\LNMO\LNMO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348879"/>
            <a:ext cx="5544616" cy="4158462"/>
          </a:xfrm>
          <a:prstGeom prst="rect">
            <a:avLst/>
          </a:prstGeom>
          <a:noFill/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01" y="0"/>
            <a:ext cx="7330999" cy="999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813594"/>
            <a:ext cx="8305800" cy="1143000"/>
          </a:xfrm>
        </p:spPr>
        <p:txBody>
          <a:bodyPr/>
          <a:lstStyle/>
          <a:p>
            <a:pPr algn="ctr"/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High-Voltage spinel </a:t>
            </a:r>
            <a:r>
              <a:rPr lang="fr-FR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materials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LiNi</a:t>
            </a:r>
            <a:r>
              <a:rPr lang="fr-FR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0.4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Mn</a:t>
            </a:r>
            <a:r>
              <a:rPr lang="fr-FR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1.6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fr-FR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fr-FR" b="1" baseline="-25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CTA_Figure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63784"/>
          <a:stretch/>
        </p:blipFill>
        <p:spPr>
          <a:xfrm>
            <a:off x="-24066" y="2140542"/>
            <a:ext cx="6180242" cy="2152555"/>
          </a:xfrm>
          <a:prstGeom prst="rect">
            <a:avLst/>
          </a:prstGeom>
        </p:spPr>
      </p:pic>
      <p:pic>
        <p:nvPicPr>
          <p:cNvPr id="12" name="ACTA_Figure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67845"/>
          <a:stretch/>
        </p:blipFill>
        <p:spPr>
          <a:xfrm>
            <a:off x="3000270" y="4720158"/>
            <a:ext cx="6180242" cy="1911153"/>
          </a:xfrm>
          <a:prstGeom prst="rect">
            <a:avLst/>
          </a:prstGeom>
        </p:spPr>
      </p:pic>
      <p:pic>
        <p:nvPicPr>
          <p:cNvPr id="13" name="ACTA_Figure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5764" r="49325" b="31525"/>
          <a:stretch/>
        </p:blipFill>
        <p:spPr>
          <a:xfrm>
            <a:off x="6012160" y="2132856"/>
            <a:ext cx="3131840" cy="1944217"/>
          </a:xfrm>
          <a:prstGeom prst="rect">
            <a:avLst/>
          </a:prstGeom>
        </p:spPr>
      </p:pic>
      <p:pic>
        <p:nvPicPr>
          <p:cNvPr id="14" name="ACTA_Figure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1941" t="35734" b="31554"/>
          <a:stretch/>
        </p:blipFill>
        <p:spPr>
          <a:xfrm>
            <a:off x="17653" y="4645621"/>
            <a:ext cx="2970171" cy="194421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01" y="0"/>
            <a:ext cx="7330999" cy="999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TA_Figure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688" y="1858797"/>
            <a:ext cx="6045332" cy="49992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703433"/>
            <a:ext cx="8305800" cy="1143000"/>
          </a:xfrm>
        </p:spPr>
        <p:txBody>
          <a:bodyPr/>
          <a:lstStyle/>
          <a:p>
            <a:pPr algn="ctr"/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High-Voltage spinel </a:t>
            </a:r>
            <a:r>
              <a:rPr lang="fr-FR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materials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LiNi</a:t>
            </a:r>
            <a:r>
              <a:rPr lang="fr-FR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0.4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Mn</a:t>
            </a:r>
            <a:r>
              <a:rPr lang="fr-FR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1.6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fr-FR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01" y="0"/>
            <a:ext cx="7330999" cy="999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64026" y="1645366"/>
            <a:ext cx="918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u="sng" dirty="0" smtClean="0">
                <a:solidFill>
                  <a:srgbClr val="0000FF"/>
                </a:solidFill>
              </a:rPr>
              <a:t>Neutron Diffraction </a:t>
            </a:r>
            <a:r>
              <a:rPr lang="fr-FR" sz="2800" b="1" u="sng" dirty="0" err="1" smtClean="0">
                <a:solidFill>
                  <a:srgbClr val="0000FF"/>
                </a:solidFill>
              </a:rPr>
              <a:t>Experiments</a:t>
            </a:r>
            <a:r>
              <a:rPr lang="fr-FR" sz="2800" b="1" u="sng" dirty="0">
                <a:solidFill>
                  <a:srgbClr val="0000FF"/>
                </a:solidFill>
              </a:rPr>
              <a:t> </a:t>
            </a:r>
            <a:r>
              <a:rPr lang="fr-FR" sz="2800" b="1" u="sng" dirty="0" smtClean="0">
                <a:solidFill>
                  <a:srgbClr val="0000FF"/>
                </a:solidFill>
              </a:rPr>
              <a:t>In Real Time</a:t>
            </a:r>
            <a:endParaRPr lang="fr-FR" sz="2800" b="1" u="sng" dirty="0">
              <a:solidFill>
                <a:srgbClr val="0000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6882" y="744992"/>
            <a:ext cx="3178696" cy="648072"/>
          </a:xfrm>
        </p:spPr>
        <p:txBody>
          <a:bodyPr/>
          <a:lstStyle/>
          <a:p>
            <a:pPr algn="ctr"/>
            <a:r>
              <a:rPr lang="fr-FR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fr-FR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03" y="2420888"/>
            <a:ext cx="82863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Introduction: Li-ion batteries,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neutrons and </a:t>
            </a:r>
            <a:r>
              <a:rPr lang="fr-F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operando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</a:p>
          <a:p>
            <a:endParaRPr lang="fr-FR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6588224" y="5444609"/>
            <a:ext cx="154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Conclusion</a:t>
            </a:r>
            <a:endParaRPr lang="fr-FR" sz="2400" dirty="0"/>
          </a:p>
        </p:txBody>
      </p:sp>
      <p:sp>
        <p:nvSpPr>
          <p:cNvPr id="8" name="Oval 7"/>
          <p:cNvSpPr/>
          <p:nvPr/>
        </p:nvSpPr>
        <p:spPr>
          <a:xfrm>
            <a:off x="1877851" y="4625360"/>
            <a:ext cx="3474720" cy="1980000"/>
          </a:xfrm>
          <a:prstGeom prst="ellipse">
            <a:avLst/>
          </a:prstGeom>
          <a:solidFill>
            <a:srgbClr val="00B05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/>
              <a:t>Spinel </a:t>
            </a:r>
            <a:r>
              <a:rPr lang="fr-FR" sz="2400" b="1" dirty="0" err="1" smtClean="0"/>
              <a:t>materials</a:t>
            </a:r>
            <a:r>
              <a:rPr lang="fr-FR" sz="2400" b="1" dirty="0" smtClean="0"/>
              <a:t>:</a:t>
            </a:r>
          </a:p>
          <a:p>
            <a:pPr algn="ctr"/>
            <a:r>
              <a:rPr lang="fr-FR" sz="2400" b="1" dirty="0" smtClean="0"/>
              <a:t>Li</a:t>
            </a:r>
            <a:r>
              <a:rPr lang="fr-FR" sz="2400" b="1" baseline="-25000" dirty="0" smtClean="0"/>
              <a:t>1+x</a:t>
            </a:r>
            <a:r>
              <a:rPr lang="fr-FR" sz="2400" b="1" dirty="0" smtClean="0"/>
              <a:t>Mn</a:t>
            </a:r>
            <a:r>
              <a:rPr lang="fr-FR" sz="2400" b="1" baseline="-25000" dirty="0" smtClean="0"/>
              <a:t>2-x</a:t>
            </a:r>
            <a:r>
              <a:rPr lang="fr-FR" sz="2400" b="1" dirty="0" smtClean="0"/>
              <a:t>O</a:t>
            </a:r>
            <a:r>
              <a:rPr lang="fr-FR" sz="2400" b="1" baseline="-25000" dirty="0" smtClean="0"/>
              <a:t>4</a:t>
            </a:r>
          </a:p>
          <a:p>
            <a:pPr algn="ctr"/>
            <a:r>
              <a:rPr lang="fr-FR" sz="2400" b="1" dirty="0" smtClean="0"/>
              <a:t>LiNi</a:t>
            </a:r>
            <a:r>
              <a:rPr lang="fr-FR" sz="2400" b="1" baseline="-25000" dirty="0" smtClean="0"/>
              <a:t>0.4</a:t>
            </a:r>
            <a:r>
              <a:rPr lang="fr-FR" sz="2400" b="1" dirty="0" smtClean="0"/>
              <a:t>Mn</a:t>
            </a:r>
            <a:r>
              <a:rPr lang="fr-FR" sz="2400" b="1" baseline="-25000" dirty="0" smtClean="0"/>
              <a:t>1.6</a:t>
            </a:r>
            <a:r>
              <a:rPr lang="fr-FR" sz="2400" b="1" dirty="0" smtClean="0"/>
              <a:t>O</a:t>
            </a:r>
            <a:r>
              <a:rPr lang="fr-FR" sz="2400" b="1" baseline="-25000" dirty="0" smtClean="0"/>
              <a:t>4</a:t>
            </a:r>
          </a:p>
        </p:txBody>
      </p:sp>
      <p:sp>
        <p:nvSpPr>
          <p:cNvPr id="7" name="Oval 6"/>
          <p:cNvSpPr/>
          <p:nvPr/>
        </p:nvSpPr>
        <p:spPr>
          <a:xfrm>
            <a:off x="179512" y="3105184"/>
            <a:ext cx="3474720" cy="19800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A new </a:t>
            </a:r>
            <a:r>
              <a:rPr lang="fr-FR" sz="2400" dirty="0" err="1" smtClean="0"/>
              <a:t>Electrochemical</a:t>
            </a:r>
            <a:r>
              <a:rPr lang="fr-FR" sz="2400" dirty="0" smtClean="0"/>
              <a:t> </a:t>
            </a:r>
            <a:r>
              <a:rPr lang="fr-FR" sz="2400" dirty="0" err="1" smtClean="0"/>
              <a:t>cell</a:t>
            </a:r>
            <a:r>
              <a:rPr lang="fr-FR" sz="2400" dirty="0" smtClean="0"/>
              <a:t> to </a:t>
            </a:r>
            <a:r>
              <a:rPr lang="fr-FR" sz="2400" dirty="0" err="1" smtClean="0"/>
              <a:t>study</a:t>
            </a:r>
            <a:r>
              <a:rPr lang="fr-FR" sz="2400" dirty="0" smtClean="0"/>
              <a:t> Li-ion </a:t>
            </a:r>
            <a:r>
              <a:rPr lang="fr-FR" sz="2400" dirty="0" err="1" smtClean="0"/>
              <a:t>battery</a:t>
            </a:r>
            <a:r>
              <a:rPr lang="fr-FR" sz="2400" dirty="0" smtClean="0"/>
              <a:t> </a:t>
            </a:r>
            <a:r>
              <a:rPr lang="fr-FR" sz="2400" dirty="0" err="1" smtClean="0"/>
              <a:t>materials</a:t>
            </a:r>
            <a:endParaRPr lang="fr-FR" sz="24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5352571" y="4566012"/>
            <a:ext cx="1763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</a:t>
            </a:r>
            <a:endParaRPr lang="fr-FR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27984" y="3687415"/>
            <a:ext cx="984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?</a:t>
            </a:r>
            <a:endParaRPr lang="fr-FR" sz="2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01" y="0"/>
            <a:ext cx="7330999" cy="999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408" y="653346"/>
            <a:ext cx="8229600" cy="1143000"/>
          </a:xfrm>
        </p:spPr>
        <p:txBody>
          <a:bodyPr/>
          <a:lstStyle/>
          <a:p>
            <a:pPr algn="ctr"/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 (1st part):</a:t>
            </a:r>
            <a:endParaRPr lang="fr-FR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1680" y="5272752"/>
            <a:ext cx="5959452" cy="89255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 </a:t>
            </a:r>
            <a:r>
              <a:rPr lang="fr-FR" sz="2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gives</a:t>
            </a:r>
            <a:r>
              <a:rPr lang="fr-FR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unique insight on </a:t>
            </a:r>
            <a:r>
              <a:rPr lang="fr-FR" sz="2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lithium’s</a:t>
            </a:r>
            <a:r>
              <a:rPr lang="fr-FR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fr-FR" sz="2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crystallographic</a:t>
            </a:r>
            <a:r>
              <a:rPr lang="fr-FR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information and </a:t>
            </a:r>
            <a:r>
              <a:rPr lang="fr-FR" sz="2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dynamics</a:t>
            </a:r>
            <a:endParaRPr lang="fr-FR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5880" y="2060848"/>
            <a:ext cx="828092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600" dirty="0" smtClean="0"/>
              <a:t>Design of the 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Ti,Zr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sz="2600" dirty="0" smtClean="0"/>
              <a:t> electrochemical cell</a:t>
            </a:r>
          </a:p>
          <a:p>
            <a:pPr lvl="1" algn="ctr"/>
            <a:endParaRPr lang="en-US" sz="2600" dirty="0" smtClean="0"/>
          </a:p>
          <a:p>
            <a:pPr lvl="1" algn="ctr"/>
            <a:r>
              <a:rPr lang="en-US" sz="2600" dirty="0" smtClean="0"/>
              <a:t>Commercial electrodes were used for characterization</a:t>
            </a:r>
          </a:p>
          <a:p>
            <a:pPr lvl="1" algn="ctr"/>
            <a:endParaRPr lang="en-US" sz="2600" dirty="0" smtClean="0"/>
          </a:p>
          <a:p>
            <a:pPr lvl="1" algn="ctr"/>
            <a:r>
              <a:rPr lang="en-US" sz="2600" dirty="0" smtClean="0"/>
              <a:t>First real study (spinels Li</a:t>
            </a:r>
            <a:r>
              <a:rPr lang="en-US" sz="2600" baseline="-25000" dirty="0" smtClean="0"/>
              <a:t>1+x</a:t>
            </a:r>
            <a:r>
              <a:rPr lang="en-US" sz="2600" dirty="0" smtClean="0"/>
              <a:t>Mn</a:t>
            </a:r>
            <a:r>
              <a:rPr lang="en-US" sz="2600" baseline="-25000" dirty="0" smtClean="0"/>
              <a:t>2-x</a:t>
            </a:r>
            <a:r>
              <a:rPr lang="en-US" sz="2600" dirty="0" smtClean="0"/>
              <a:t>O</a:t>
            </a:r>
            <a:r>
              <a:rPr lang="en-US" sz="2600" baseline="-25000" dirty="0" smtClean="0"/>
              <a:t>4</a:t>
            </a:r>
            <a:r>
              <a:rPr lang="en-US" sz="2600" dirty="0" smtClean="0"/>
              <a:t>)</a:t>
            </a:r>
          </a:p>
          <a:p>
            <a:pPr lvl="1" algn="ctr"/>
            <a:endParaRPr lang="en-US" sz="2600" dirty="0" smtClean="0"/>
          </a:p>
          <a:p>
            <a:pPr lvl="1" algn="ctr"/>
            <a:r>
              <a:rPr lang="en-US" sz="2600" dirty="0" smtClean="0"/>
              <a:t>Study of High-Voltage </a:t>
            </a:r>
            <a:r>
              <a:rPr lang="en-US" sz="2600" dirty="0" err="1" smtClean="0"/>
              <a:t>spinels</a:t>
            </a:r>
            <a:r>
              <a:rPr lang="en-US" sz="2600" dirty="0" smtClean="0"/>
              <a:t> </a:t>
            </a: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LiNi</a:t>
            </a:r>
            <a:r>
              <a:rPr lang="en-US" sz="26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0.4</a:t>
            </a: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Mn</a:t>
            </a:r>
            <a:r>
              <a:rPr lang="en-US" sz="26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1.6</a:t>
            </a: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26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26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01" y="0"/>
            <a:ext cx="7330999" cy="999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3244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 and Conclusion</a:t>
            </a:r>
            <a:endParaRPr lang="fr-FR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28800"/>
            <a:ext cx="4176464" cy="86409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400" dirty="0" smtClean="0"/>
              <a:t>X-Rays / Synchrotron</a:t>
            </a:r>
          </a:p>
          <a:p>
            <a:pPr algn="ctr">
              <a:buNone/>
            </a:pPr>
            <a:r>
              <a:rPr lang="en-US" sz="3400" dirty="0" smtClean="0"/>
              <a:t>&amp; Neutrons Diffraction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932040" y="1628800"/>
            <a:ext cx="3635896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</a:t>
            </a:r>
            <a:r>
              <a:rPr kumimoji="0" lang="en-US" sz="34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Situ </a:t>
            </a:r>
            <a:r>
              <a:rPr kumimoji="0" 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 </a:t>
            </a:r>
            <a:r>
              <a:rPr kumimoji="0" lang="en-US" sz="3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Operando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400" dirty="0" smtClean="0"/>
              <a:t>&amp; </a:t>
            </a:r>
            <a:r>
              <a:rPr lang="en-US" sz="3400" i="1" dirty="0" smtClean="0"/>
              <a:t>Ex</a:t>
            </a:r>
            <a:r>
              <a:rPr lang="en-US" sz="3400" dirty="0" smtClean="0"/>
              <a:t> </a:t>
            </a:r>
            <a:r>
              <a:rPr lang="en-US" sz="3400" i="1" dirty="0" smtClean="0"/>
              <a:t>Situ</a:t>
            </a:r>
            <a:endParaRPr kumimoji="0" lang="en-US" sz="34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own Arrow 8"/>
          <p:cNvSpPr/>
          <p:nvPr/>
        </p:nvSpPr>
        <p:spPr>
          <a:xfrm rot="19500000">
            <a:off x="3300242" y="3089420"/>
            <a:ext cx="504056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Down Arrow 9"/>
          <p:cNvSpPr/>
          <p:nvPr/>
        </p:nvSpPr>
        <p:spPr>
          <a:xfrm rot="2100000">
            <a:off x="5172450" y="3089420"/>
            <a:ext cx="504056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51520" y="3789040"/>
            <a:ext cx="8640960" cy="108012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Crystal structure ↔ Electrochemical properties of electrode materials</a:t>
            </a:r>
            <a:endParaRPr kumimoji="0" lang="en-US" sz="3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4319972" y="5085184"/>
            <a:ext cx="504056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95536" y="5661248"/>
            <a:ext cx="8280920" cy="1196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Better Li-ion and Na-ion batteries…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(…hopefully)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01" y="0"/>
            <a:ext cx="7330999" cy="999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6" descr="lrcs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16667"/>
          <a:stretch>
            <a:fillRect/>
          </a:stretch>
        </p:blipFill>
        <p:spPr>
          <a:xfrm>
            <a:off x="287688" y="1304764"/>
            <a:ext cx="1296144" cy="10081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90264"/>
            <a:ext cx="8229600" cy="1143000"/>
          </a:xfrm>
        </p:spPr>
        <p:txBody>
          <a:bodyPr/>
          <a:lstStyle/>
          <a:p>
            <a:pPr algn="ctr"/>
            <a:r>
              <a:rPr lang="fr-FR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Acknowledgements</a:t>
            </a:r>
            <a:endParaRPr lang="fr-FR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B0E6F-2439-450C-9AFC-B8855EB69917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3" name="TextBox 2"/>
          <p:cNvSpPr txBox="1"/>
          <p:nvPr/>
        </p:nvSpPr>
        <p:spPr>
          <a:xfrm>
            <a:off x="-180528" y="3140968"/>
            <a:ext cx="30243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Nicolas </a:t>
            </a:r>
            <a:r>
              <a:rPr lang="en-US" sz="1600" i="1" dirty="0" err="1" smtClean="0"/>
              <a:t>Brisset</a:t>
            </a:r>
            <a:r>
              <a:rPr lang="en-US" sz="1600" i="1" dirty="0" smtClean="0"/>
              <a:t> (ICMCB)</a:t>
            </a:r>
          </a:p>
          <a:p>
            <a:pPr algn="ctr"/>
            <a:r>
              <a:rPr lang="en-US" sz="1600" i="1" dirty="0" smtClean="0"/>
              <a:t>Philippe </a:t>
            </a:r>
            <a:r>
              <a:rPr lang="en-US" sz="1600" i="1" dirty="0" err="1" smtClean="0"/>
              <a:t>Dagault</a:t>
            </a:r>
            <a:r>
              <a:rPr lang="en-US" sz="1600" i="1" dirty="0" smtClean="0"/>
              <a:t> (ICMCB)</a:t>
            </a:r>
          </a:p>
          <a:p>
            <a:pPr algn="ctr"/>
            <a:r>
              <a:rPr lang="en-US" sz="1600" b="1" i="1" dirty="0" smtClean="0"/>
              <a:t>François </a:t>
            </a:r>
            <a:r>
              <a:rPr lang="en-US" sz="1600" b="1" i="1" dirty="0" err="1" smtClean="0"/>
              <a:t>Fauth</a:t>
            </a:r>
            <a:r>
              <a:rPr lang="en-US" sz="1600" b="1" i="1" dirty="0" smtClean="0"/>
              <a:t> (ALBA)</a:t>
            </a:r>
          </a:p>
          <a:p>
            <a:pPr algn="ctr"/>
            <a:r>
              <a:rPr lang="en-US" sz="1600" i="1" dirty="0" smtClean="0"/>
              <a:t>François Weill (ICMCB)</a:t>
            </a:r>
          </a:p>
          <a:p>
            <a:pPr algn="ctr"/>
            <a:r>
              <a:rPr lang="en-US" sz="1600" i="1" dirty="0" smtClean="0"/>
              <a:t>Erik </a:t>
            </a:r>
            <a:r>
              <a:rPr lang="en-US" sz="1600" i="1" dirty="0" err="1" smtClean="0"/>
              <a:t>Elkaim</a:t>
            </a:r>
            <a:r>
              <a:rPr lang="en-US" sz="1600" i="1" dirty="0" smtClean="0"/>
              <a:t> (SOLEIL)</a:t>
            </a:r>
          </a:p>
          <a:p>
            <a:pPr algn="ctr"/>
            <a:r>
              <a:rPr lang="en-US" sz="1600" i="1" dirty="0" smtClean="0"/>
              <a:t>Jean Noel </a:t>
            </a:r>
            <a:r>
              <a:rPr lang="en-US" sz="1600" i="1" dirty="0" err="1" smtClean="0"/>
              <a:t>Chotard</a:t>
            </a:r>
            <a:r>
              <a:rPr lang="en-US" sz="1600" i="1" dirty="0" smtClean="0"/>
              <a:t> (LRCS)</a:t>
            </a:r>
          </a:p>
          <a:p>
            <a:pPr algn="ctr"/>
            <a:r>
              <a:rPr lang="en-US" sz="1600" i="1" dirty="0" smtClean="0"/>
              <a:t>Mathieu </a:t>
            </a:r>
            <a:r>
              <a:rPr lang="en-US" sz="1600" i="1" dirty="0" err="1" smtClean="0"/>
              <a:t>Morcrette</a:t>
            </a:r>
            <a:r>
              <a:rPr lang="en-US" sz="1600" i="1" dirty="0" smtClean="0"/>
              <a:t> (LRCS)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46856" y="43022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52120" y="3125286"/>
            <a:ext cx="39239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Jean Marcel </a:t>
            </a:r>
            <a:r>
              <a:rPr lang="en-US" sz="1600" i="1" dirty="0" err="1" smtClean="0"/>
              <a:t>Ateba-Mba</a:t>
            </a:r>
            <a:r>
              <a:rPr lang="en-US" sz="1600" i="1" dirty="0" smtClean="0"/>
              <a:t> (ICMCB)</a:t>
            </a:r>
          </a:p>
          <a:p>
            <a:pPr algn="ctr"/>
            <a:r>
              <a:rPr lang="en-US" sz="1600" i="1" dirty="0" smtClean="0"/>
              <a:t>Jean Bernard </a:t>
            </a:r>
            <a:r>
              <a:rPr lang="en-US" sz="1600" i="1" dirty="0" err="1" smtClean="0"/>
              <a:t>Leriche</a:t>
            </a:r>
            <a:r>
              <a:rPr lang="en-US" sz="1600" i="1" dirty="0" smtClean="0"/>
              <a:t> (LRCS)</a:t>
            </a:r>
          </a:p>
          <a:p>
            <a:pPr algn="ctr"/>
            <a:r>
              <a:rPr lang="en-US" sz="1600" i="1" dirty="0" err="1" smtClean="0"/>
              <a:t>Ludovic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Gendrin</a:t>
            </a:r>
            <a:r>
              <a:rPr lang="en-US" sz="1600" i="1" dirty="0" smtClean="0"/>
              <a:t> (ILL)</a:t>
            </a:r>
          </a:p>
          <a:p>
            <a:pPr algn="ctr"/>
            <a:r>
              <a:rPr lang="en-US" sz="1600" i="1" dirty="0" smtClean="0"/>
              <a:t>Jean-Luc </a:t>
            </a:r>
            <a:r>
              <a:rPr lang="en-US" sz="1600" i="1" dirty="0" err="1" smtClean="0"/>
              <a:t>Laborier</a:t>
            </a:r>
            <a:r>
              <a:rPr lang="en-US" sz="1600" i="1" dirty="0" smtClean="0"/>
              <a:t> (ILL)</a:t>
            </a:r>
          </a:p>
          <a:p>
            <a:pPr algn="ctr"/>
            <a:r>
              <a:rPr lang="en-US" sz="1600" i="1" dirty="0" smtClean="0"/>
              <a:t>Thomas Hansen (ILL)</a:t>
            </a:r>
          </a:p>
          <a:p>
            <a:pPr algn="ctr"/>
            <a:r>
              <a:rPr lang="en-US" sz="1600" i="1" dirty="0" smtClean="0"/>
              <a:t>Fabien </a:t>
            </a:r>
            <a:r>
              <a:rPr lang="en-US" sz="1600" i="1" dirty="0" err="1" smtClean="0"/>
              <a:t>Lalere</a:t>
            </a:r>
            <a:r>
              <a:rPr lang="en-US" sz="1600" i="1" dirty="0" smtClean="0"/>
              <a:t> (LRCS)</a:t>
            </a:r>
          </a:p>
          <a:p>
            <a:pPr algn="ctr"/>
            <a:r>
              <a:rPr lang="en-US" sz="1600" i="1" dirty="0" err="1" smtClean="0"/>
              <a:t>Thibault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Broux</a:t>
            </a:r>
            <a:r>
              <a:rPr lang="en-US" sz="1600" i="1" dirty="0" smtClean="0"/>
              <a:t> (ICMCB)</a:t>
            </a:r>
            <a:endParaRPr lang="fr-FR" sz="1600" i="1" dirty="0" smtClean="0"/>
          </a:p>
        </p:txBody>
      </p:sp>
      <p:sp>
        <p:nvSpPr>
          <p:cNvPr id="4098" name="AutoShape 2" descr="http://www.synchrotron-soleil.fr/soleil_images/accueil/panneau_Soleil_u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" name="Picture 7" descr="CELLS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3" y="5229376"/>
            <a:ext cx="2232247" cy="1584000"/>
          </a:xfrm>
          <a:prstGeom prst="rect">
            <a:avLst/>
          </a:prstGeom>
        </p:spPr>
      </p:pic>
      <p:pic>
        <p:nvPicPr>
          <p:cNvPr id="9" name="Picture 8" descr="panneau_Soleil_u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56514" y="5229376"/>
            <a:ext cx="2163959" cy="1584000"/>
          </a:xfrm>
          <a:prstGeom prst="rect">
            <a:avLst/>
          </a:prstGeom>
        </p:spPr>
      </p:pic>
      <p:pic>
        <p:nvPicPr>
          <p:cNvPr id="10" name="Picture 9" descr="9060_211_401999_IL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5229200"/>
            <a:ext cx="2520280" cy="1584176"/>
          </a:xfrm>
          <a:prstGeom prst="rect">
            <a:avLst/>
          </a:prstGeom>
        </p:spPr>
      </p:pic>
      <p:pic>
        <p:nvPicPr>
          <p:cNvPr id="12" name="Image 346" descr="ICMCB_CMJN-gr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9686" y="1644391"/>
            <a:ext cx="227022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758940" y="1098610"/>
            <a:ext cx="36261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</a:t>
            </a:r>
            <a:r>
              <a:rPr lang="fr-F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supervisors</a:t>
            </a:r>
            <a:r>
              <a:rPr lang="fr-F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fr-FR" sz="2200" i="1" dirty="0" smtClean="0">
                <a:solidFill>
                  <a:srgbClr val="FF0000"/>
                </a:solidFill>
              </a:rPr>
              <a:t>Christian </a:t>
            </a:r>
            <a:r>
              <a:rPr lang="fr-FR" sz="2200" i="1" dirty="0" err="1" smtClean="0">
                <a:solidFill>
                  <a:srgbClr val="FF0000"/>
                </a:solidFill>
              </a:rPr>
              <a:t>Masquelier</a:t>
            </a:r>
            <a:r>
              <a:rPr lang="fr-FR" sz="2200" i="1" dirty="0" smtClean="0">
                <a:solidFill>
                  <a:srgbClr val="FF0000"/>
                </a:solidFill>
              </a:rPr>
              <a:t> (LRCS)</a:t>
            </a:r>
          </a:p>
          <a:p>
            <a:pPr algn="ctr"/>
            <a:r>
              <a:rPr lang="en-US" sz="2200" i="1" dirty="0" smtClean="0">
                <a:solidFill>
                  <a:srgbClr val="FF0000"/>
                </a:solidFill>
              </a:rPr>
              <a:t>Emmanuelle </a:t>
            </a:r>
            <a:r>
              <a:rPr lang="en-US" sz="2200" i="1" dirty="0" err="1" smtClean="0">
                <a:solidFill>
                  <a:srgbClr val="FF0000"/>
                </a:solidFill>
              </a:rPr>
              <a:t>Suard</a:t>
            </a:r>
            <a:r>
              <a:rPr lang="en-US" sz="2200" i="1" dirty="0" smtClean="0">
                <a:solidFill>
                  <a:srgbClr val="FF0000"/>
                </a:solidFill>
              </a:rPr>
              <a:t> (ILL)</a:t>
            </a:r>
            <a:endParaRPr lang="fr-FR" sz="2200" i="1" dirty="0" smtClean="0">
              <a:solidFill>
                <a:srgbClr val="FF0000"/>
              </a:solidFill>
            </a:endParaRPr>
          </a:p>
          <a:p>
            <a:pPr algn="ctr"/>
            <a:r>
              <a:rPr lang="en-US" sz="2200" i="1" dirty="0" smtClean="0">
                <a:solidFill>
                  <a:srgbClr val="FF0000"/>
                </a:solidFill>
              </a:rPr>
              <a:t>Laurence </a:t>
            </a:r>
            <a:r>
              <a:rPr lang="en-US" sz="2200" i="1" dirty="0" err="1" smtClean="0">
                <a:solidFill>
                  <a:srgbClr val="FF0000"/>
                </a:solidFill>
              </a:rPr>
              <a:t>Croguennec</a:t>
            </a:r>
            <a:r>
              <a:rPr lang="en-US" sz="2200" i="1" dirty="0" smtClean="0">
                <a:solidFill>
                  <a:srgbClr val="FF0000"/>
                </a:solidFill>
              </a:rPr>
              <a:t> (ICMCB)</a:t>
            </a:r>
          </a:p>
          <a:p>
            <a:endParaRPr lang="fr-FR" dirty="0"/>
          </a:p>
        </p:txBody>
      </p:sp>
      <p:sp>
        <p:nvSpPr>
          <p:cNvPr id="14" name="TextBox 13"/>
          <p:cNvSpPr txBox="1"/>
          <p:nvPr/>
        </p:nvSpPr>
        <p:spPr>
          <a:xfrm>
            <a:off x="3491880" y="5116542"/>
            <a:ext cx="1716367" cy="369332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ALBA, Barcelona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504" y="5116542"/>
            <a:ext cx="1422697" cy="369332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ILL, Grenoble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44208" y="5116542"/>
            <a:ext cx="1367875" cy="369332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SOLEIL, Paris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05762" y="2564904"/>
            <a:ext cx="5851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24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collaborators &amp; everyone who helped me: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71800" y="3064892"/>
            <a:ext cx="34563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Helmut </a:t>
            </a:r>
            <a:r>
              <a:rPr lang="en-US" sz="1600" i="1" dirty="0" err="1" smtClean="0"/>
              <a:t>Schober</a:t>
            </a:r>
            <a:r>
              <a:rPr lang="en-US" sz="1600" i="1" dirty="0" smtClean="0"/>
              <a:t> (ILL)</a:t>
            </a:r>
          </a:p>
          <a:p>
            <a:pPr algn="ctr"/>
            <a:r>
              <a:rPr lang="en-US" sz="1600" i="1" dirty="0" smtClean="0"/>
              <a:t>Laurent </a:t>
            </a:r>
            <a:r>
              <a:rPr lang="en-US" sz="1600" i="1" dirty="0" err="1" smtClean="0"/>
              <a:t>Chapon</a:t>
            </a:r>
            <a:r>
              <a:rPr lang="en-US" sz="1600" i="1" dirty="0" smtClean="0"/>
              <a:t> (ILL)</a:t>
            </a:r>
          </a:p>
          <a:p>
            <a:pPr algn="ctr"/>
            <a:r>
              <a:rPr lang="en-US" sz="1600" i="1" dirty="0" smtClean="0"/>
              <a:t>Henry Fisher (ILL)</a:t>
            </a:r>
          </a:p>
          <a:p>
            <a:pPr algn="ctr"/>
            <a:r>
              <a:rPr lang="en-US" sz="1600" i="1" dirty="0" smtClean="0"/>
              <a:t>Pierre Bordet (CNRS)</a:t>
            </a:r>
          </a:p>
          <a:p>
            <a:pPr algn="ctr"/>
            <a:r>
              <a:rPr lang="en-US" sz="1600" i="1" dirty="0" smtClean="0"/>
              <a:t>Elena </a:t>
            </a:r>
            <a:r>
              <a:rPr lang="en-US" sz="1600" i="1" dirty="0" err="1" smtClean="0"/>
              <a:t>Bogdan</a:t>
            </a:r>
            <a:r>
              <a:rPr lang="en-US" sz="1600" i="1" dirty="0" smtClean="0"/>
              <a:t> (ICMCB) </a:t>
            </a:r>
          </a:p>
          <a:p>
            <a:pPr algn="ctr"/>
            <a:r>
              <a:rPr lang="en-US" sz="1600" i="1" dirty="0" err="1" smtClean="0"/>
              <a:t>Dany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Carlier</a:t>
            </a:r>
            <a:r>
              <a:rPr lang="en-US" sz="1600" i="1" dirty="0" smtClean="0"/>
              <a:t> (ICMCB)</a:t>
            </a:r>
          </a:p>
          <a:p>
            <a:pPr algn="ctr"/>
            <a:r>
              <a:rPr lang="en-US" sz="1600" i="1" dirty="0" err="1" smtClean="0"/>
              <a:t>Yue</a:t>
            </a:r>
            <a:r>
              <a:rPr lang="en-US" sz="1600" i="1" dirty="0" smtClean="0"/>
              <a:t> Deng (LRCS)</a:t>
            </a:r>
          </a:p>
          <a:p>
            <a:pPr algn="ctr"/>
            <a:r>
              <a:rPr lang="en-US" sz="1600" i="1" dirty="0" smtClean="0"/>
              <a:t>Juan Rodriguez-</a:t>
            </a:r>
            <a:r>
              <a:rPr lang="en-US" sz="1600" i="1" dirty="0" err="1" smtClean="0"/>
              <a:t>Carvajal</a:t>
            </a:r>
            <a:r>
              <a:rPr lang="en-US" sz="1600" i="1" dirty="0" smtClean="0"/>
              <a:t> (ILL)</a:t>
            </a:r>
          </a:p>
          <a:p>
            <a:pPr algn="ctr"/>
            <a:endParaRPr lang="en-US" sz="1600" i="1" dirty="0" smtClean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01" y="0"/>
            <a:ext cx="7330999" cy="99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2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594074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ILL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is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acknowledged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for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financial</a:t>
            </a:r>
            <a:r>
              <a:rPr kumimoji="0" lang="fr-FR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support and </a:t>
            </a:r>
            <a:r>
              <a:rPr kumimoji="0" lang="fr-FR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beamtime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0" descr="_ESRF_10_6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9159"/>
            <a:ext cx="9144000" cy="4796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545280"/>
            <a:ext cx="8229600" cy="1143000"/>
          </a:xfrm>
        </p:spPr>
        <p:txBody>
          <a:bodyPr>
            <a:normAutofit/>
          </a:bodyPr>
          <a:lstStyle/>
          <a:p>
            <a:r>
              <a:rPr lang="fr-FR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fr-F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fr-F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fr-FR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fr-F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attention!</a:t>
            </a:r>
            <a:endParaRPr lang="fr-F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01" y="0"/>
            <a:ext cx="7330999" cy="99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4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/>
          <p:nvPr/>
        </p:nvGrpSpPr>
        <p:grpSpPr>
          <a:xfrm>
            <a:off x="1716782" y="1268760"/>
            <a:ext cx="6353175" cy="4381500"/>
            <a:chOff x="1331640" y="1556792"/>
            <a:chExt cx="6353175" cy="43815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1640" y="1556792"/>
              <a:ext cx="6353175" cy="438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>
            <a:xfrm>
              <a:off x="5436096" y="1556792"/>
              <a:ext cx="1656184" cy="720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500758" y="5578252"/>
            <a:ext cx="1888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 Electrode</a:t>
            </a:r>
          </a:p>
          <a:p>
            <a:pPr algn="ctr"/>
            <a:r>
              <a:rPr lang="fr-FR" dirty="0" smtClean="0"/>
              <a:t>LiFePO</a:t>
            </a:r>
            <a:r>
              <a:rPr lang="fr-FR" baseline="-25000" dirty="0" smtClean="0"/>
              <a:t>4</a:t>
            </a:r>
            <a:endParaRPr lang="fr-FR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3634358" y="5578252"/>
            <a:ext cx="2238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Separator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/Electrolyte</a:t>
            </a:r>
          </a:p>
          <a:p>
            <a:pPr algn="ctr"/>
            <a:r>
              <a:rPr lang="fr-FR" dirty="0" smtClean="0"/>
              <a:t>EC:DMC - LiPF</a:t>
            </a:r>
            <a:r>
              <a:rPr lang="fr-FR" baseline="-25000" dirty="0" smtClean="0"/>
              <a:t>6 </a:t>
            </a:r>
            <a:endParaRPr lang="fr-FR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6118567" y="5578252"/>
            <a:ext cx="1981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Negative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Electrode</a:t>
            </a:r>
          </a:p>
          <a:p>
            <a:pPr algn="ctr"/>
            <a:r>
              <a:rPr lang="fr-FR" dirty="0" smtClean="0"/>
              <a:t>Graphite</a:t>
            </a:r>
            <a:endParaRPr lang="fr-FR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241746" y="2001795"/>
            <a:ext cx="1426481" cy="46166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chemeClr val="bg1"/>
                </a:solidFill>
              </a:rPr>
              <a:t>Discharge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506000" y="2807968"/>
            <a:ext cx="216024" cy="216024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Oval 11"/>
          <p:cNvSpPr/>
          <p:nvPr/>
        </p:nvSpPr>
        <p:spPr>
          <a:xfrm>
            <a:off x="5796136" y="4149080"/>
            <a:ext cx="216024" cy="216024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extBox 12"/>
          <p:cNvSpPr txBox="1"/>
          <p:nvPr/>
        </p:nvSpPr>
        <p:spPr>
          <a:xfrm>
            <a:off x="104705" y="4221088"/>
            <a:ext cx="1514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Li</a:t>
            </a:r>
            <a:r>
              <a:rPr lang="fr-FR" b="1" baseline="30000" dirty="0" smtClean="0">
                <a:solidFill>
                  <a:srgbClr val="FF0000"/>
                </a:solidFill>
              </a:rPr>
              <a:t>1+</a:t>
            </a:r>
            <a:r>
              <a:rPr lang="fr-FR" dirty="0" smtClean="0"/>
              <a:t>Fe</a:t>
            </a:r>
            <a:r>
              <a:rPr lang="fr-FR" b="1" baseline="30000" dirty="0" smtClean="0">
                <a:solidFill>
                  <a:srgbClr val="FF0000"/>
                </a:solidFill>
              </a:rPr>
              <a:t>2+ </a:t>
            </a:r>
            <a:r>
              <a:rPr lang="fr-FR" dirty="0" smtClean="0"/>
              <a:t>(PO</a:t>
            </a:r>
            <a:r>
              <a:rPr lang="fr-FR" baseline="-25000" dirty="0" smtClean="0"/>
              <a:t>4</a:t>
            </a:r>
            <a:r>
              <a:rPr lang="en-US" dirty="0" smtClean="0"/>
              <a:t>)</a:t>
            </a:r>
            <a:r>
              <a:rPr lang="en-US" b="1" baseline="30000" dirty="0" smtClean="0">
                <a:solidFill>
                  <a:srgbClr val="FF0000"/>
                </a:solidFill>
              </a:rPr>
              <a:t>3-</a:t>
            </a:r>
            <a:endParaRPr lang="fr-FR" b="1" baseline="30000" dirty="0">
              <a:solidFill>
                <a:srgbClr val="FF0000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 flipV="1">
            <a:off x="663466" y="4302388"/>
            <a:ext cx="397444" cy="567268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extBox 15"/>
          <p:cNvSpPr txBox="1"/>
          <p:nvPr/>
        </p:nvSpPr>
        <p:spPr>
          <a:xfrm>
            <a:off x="257792" y="4859868"/>
            <a:ext cx="1208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Fe</a:t>
            </a:r>
            <a:r>
              <a:rPr lang="fr-FR" b="1" baseline="30000" dirty="0" smtClean="0">
                <a:solidFill>
                  <a:srgbClr val="FF0000"/>
                </a:solidFill>
              </a:rPr>
              <a:t>3+ </a:t>
            </a:r>
            <a:r>
              <a:rPr lang="fr-FR" dirty="0" smtClean="0"/>
              <a:t>(PO</a:t>
            </a:r>
            <a:r>
              <a:rPr lang="fr-FR" baseline="-25000" dirty="0" smtClean="0"/>
              <a:t>4</a:t>
            </a:r>
            <a:r>
              <a:rPr lang="en-US" dirty="0" smtClean="0"/>
              <a:t>)</a:t>
            </a:r>
            <a:r>
              <a:rPr lang="en-US" b="1" baseline="30000" dirty="0" smtClean="0">
                <a:solidFill>
                  <a:srgbClr val="FF0000"/>
                </a:solidFill>
              </a:rPr>
              <a:t>3</a:t>
            </a:r>
            <a:r>
              <a:rPr lang="fr-FR" b="1" baseline="30000" dirty="0" smtClean="0">
                <a:solidFill>
                  <a:srgbClr val="FF0000"/>
                </a:solidFill>
              </a:rPr>
              <a:t>-</a:t>
            </a:r>
            <a:endParaRPr lang="fr-FR" b="1" baseline="30000" dirty="0">
              <a:solidFill>
                <a:srgbClr val="FF0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3275712" y="5615968"/>
            <a:ext cx="288032" cy="57606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347864" y="5615968"/>
            <a:ext cx="288032" cy="57606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724128" y="5615968"/>
            <a:ext cx="288032" cy="57606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796136" y="5615968"/>
            <a:ext cx="288032" cy="57606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508104" y="872716"/>
            <a:ext cx="1440160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294180" y="3419708"/>
            <a:ext cx="113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Reduction</a:t>
            </a:r>
            <a:endParaRPr lang="fr-F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383" y="751888"/>
            <a:ext cx="8568952" cy="1143000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Working</a:t>
            </a:r>
            <a:r>
              <a:rPr lang="fr-FR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4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principle</a:t>
            </a:r>
            <a:r>
              <a:rPr lang="fr-FR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Li-ion batteries</a:t>
            </a:r>
            <a:endParaRPr lang="fr-FR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B0E6F-2439-450C-9AFC-B8855EB69917}" type="slidenum">
              <a:rPr lang="fr-FR" smtClean="0"/>
              <a:pPr/>
              <a:t>3</a:t>
            </a:fld>
            <a:endParaRPr lang="fr-FR"/>
          </a:p>
        </p:txBody>
      </p:sp>
      <p:grpSp>
        <p:nvGrpSpPr>
          <p:cNvPr id="4" name="Group 24"/>
          <p:cNvGrpSpPr/>
          <p:nvPr/>
        </p:nvGrpSpPr>
        <p:grpSpPr>
          <a:xfrm rot="10800000">
            <a:off x="2555776" y="1727968"/>
            <a:ext cx="864096" cy="216000"/>
            <a:chOff x="-1188640" y="836712"/>
            <a:chExt cx="864096" cy="216000"/>
          </a:xfrm>
        </p:grpSpPr>
        <p:sp>
          <p:nvSpPr>
            <p:cNvPr id="26" name="Rectangle 25"/>
            <p:cNvSpPr/>
            <p:nvPr/>
          </p:nvSpPr>
          <p:spPr>
            <a:xfrm>
              <a:off x="-1188640" y="836712"/>
              <a:ext cx="864096" cy="21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0" name="Straight Arrow Connector 29"/>
            <p:cNvCxnSpPr>
              <a:stCxn id="26" idx="1"/>
              <a:endCxn id="26" idx="3"/>
            </p:cNvCxnSpPr>
            <p:nvPr/>
          </p:nvCxnSpPr>
          <p:spPr>
            <a:xfrm>
              <a:off x="-1188640" y="944712"/>
              <a:ext cx="864096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7" name="Imag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01" y="0"/>
            <a:ext cx="7330999" cy="99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0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200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81481E-6 L 3.88889E-6 -0.13194 L -0.61459 -0.13333 L -0.61459 -0.00972 " pathEditMode="relative" ptsTypes="AA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2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59259E-6 L -0.33646 -0.00139 " pathEditMode="relative" ptsTypes="AA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9676" y="1212772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fr-FR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Goal: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Diffraction in real time…</a:t>
            </a:r>
            <a:endParaRPr lang="fr-FR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B0E6F-2439-450C-9AFC-B8855EB69917}" type="slidenum">
              <a:rPr lang="fr-FR" smtClean="0"/>
              <a:pPr/>
              <a:t>4</a:t>
            </a:fld>
            <a:endParaRPr lang="fr-FR"/>
          </a:p>
        </p:txBody>
      </p:sp>
      <p:grpSp>
        <p:nvGrpSpPr>
          <p:cNvPr id="14" name="Group 5"/>
          <p:cNvGrpSpPr/>
          <p:nvPr/>
        </p:nvGrpSpPr>
        <p:grpSpPr>
          <a:xfrm>
            <a:off x="4427984" y="3068960"/>
            <a:ext cx="3569965" cy="2376264"/>
            <a:chOff x="1331640" y="1556792"/>
            <a:chExt cx="6353175" cy="438150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1640" y="1556792"/>
              <a:ext cx="6353175" cy="438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5"/>
            <p:cNvSpPr/>
            <p:nvPr/>
          </p:nvSpPr>
          <p:spPr>
            <a:xfrm>
              <a:off x="5436096" y="1556792"/>
              <a:ext cx="1656184" cy="720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07683" y="2445800"/>
            <a:ext cx="41056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situ &amp; Operando</a:t>
            </a:r>
            <a:endParaRPr lang="fr-FR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2" descr="C:\Users\bianchinim\Pictures\Erice-sotto-la-lente-di-ingrandimen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3573016"/>
            <a:ext cx="1969886" cy="2736304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3013494" y="5625280"/>
            <a:ext cx="864096" cy="3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Oval 20"/>
          <p:cNvSpPr/>
          <p:nvPr/>
        </p:nvSpPr>
        <p:spPr>
          <a:xfrm>
            <a:off x="7668344" y="3861048"/>
            <a:ext cx="144000" cy="144000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Oval 21"/>
          <p:cNvSpPr/>
          <p:nvPr/>
        </p:nvSpPr>
        <p:spPr>
          <a:xfrm>
            <a:off x="6732240" y="4653136"/>
            <a:ext cx="144000" cy="14400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Oval 22"/>
          <p:cNvSpPr/>
          <p:nvPr/>
        </p:nvSpPr>
        <p:spPr>
          <a:xfrm>
            <a:off x="4427984" y="3645024"/>
            <a:ext cx="1080120" cy="18002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Straight Connector 23"/>
          <p:cNvCxnSpPr>
            <a:stCxn id="23" idx="0"/>
          </p:cNvCxnSpPr>
          <p:nvPr/>
        </p:nvCxnSpPr>
        <p:spPr>
          <a:xfrm flipH="1">
            <a:off x="3275856" y="3645024"/>
            <a:ext cx="1692188" cy="72008"/>
          </a:xfrm>
          <a:prstGeom prst="line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3203848" y="4725144"/>
            <a:ext cx="1656184" cy="720080"/>
          </a:xfrm>
          <a:prstGeom prst="line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01" y="0"/>
            <a:ext cx="7330999" cy="99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3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5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6 L -2.77778E-6 -0.0625 L -0.34635 -0.06296 L -0.34635 -0.00486 " pathEditMode="relative" rAng="0" ptsTypes="AAAA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" y="-3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repeatCount="5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01041 L -0.18889 -0.0101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637466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fr-FR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Goal: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Diffraction in real time…</a:t>
            </a:r>
            <a:endParaRPr lang="fr-FR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B0E6F-2439-450C-9AFC-B8855EB69917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18" name="TextBox 17"/>
          <p:cNvSpPr txBox="1"/>
          <p:nvPr/>
        </p:nvSpPr>
        <p:spPr>
          <a:xfrm>
            <a:off x="2519194" y="1778847"/>
            <a:ext cx="41056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situ </a:t>
            </a:r>
            <a:r>
              <a:rPr lang="fr-FR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  <a:r>
              <a:rPr lang="fr-FR" sz="4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4000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Operando</a:t>
            </a:r>
            <a:endParaRPr lang="fr-FR" sz="40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2" descr="C:\Users\bianchinim\Pictures\Erice-sotto-la-lente-di-ingrandimen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89263" y="4653136"/>
            <a:ext cx="1503334" cy="2088232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8388424" y="6232583"/>
            <a:ext cx="755576" cy="28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TextBox 25"/>
          <p:cNvSpPr txBox="1"/>
          <p:nvPr/>
        </p:nvSpPr>
        <p:spPr>
          <a:xfrm>
            <a:off x="-36512" y="2564904"/>
            <a:ext cx="91440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FF0000"/>
                </a:solidFill>
              </a:rPr>
              <a:t> Electrode materials studied ex situ risk to be exposed to atmospheric agents (even in </a:t>
            </a:r>
            <a:r>
              <a:rPr lang="en-US" sz="2200" b="1" dirty="0" err="1" smtClean="0">
                <a:solidFill>
                  <a:srgbClr val="FF0000"/>
                </a:solidFill>
              </a:rPr>
              <a:t>gloveboxes</a:t>
            </a:r>
            <a:r>
              <a:rPr lang="en-US" sz="2200" b="1" dirty="0" smtClean="0">
                <a:solidFill>
                  <a:srgbClr val="FF0000"/>
                </a:solidFill>
              </a:rPr>
              <a:t>)</a:t>
            </a:r>
          </a:p>
          <a:p>
            <a:pPr algn="ctr">
              <a:buFont typeface="Arial" pitchFamily="34" charset="0"/>
              <a:buChar char="•"/>
            </a:pPr>
            <a:endParaRPr lang="en-US" sz="2200" b="1" dirty="0" smtClean="0"/>
          </a:p>
          <a:p>
            <a:pPr algn="ctr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008000"/>
                </a:solidFill>
              </a:rPr>
              <a:t> Electrochemical reactions are dynamical processes</a:t>
            </a:r>
          </a:p>
          <a:p>
            <a:pPr algn="ctr">
              <a:buFont typeface="Arial" pitchFamily="34" charset="0"/>
              <a:buChar char="•"/>
            </a:pPr>
            <a:endParaRPr lang="en-US" sz="2200" b="1" dirty="0" smtClean="0">
              <a:solidFill>
                <a:srgbClr val="008000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008000"/>
                </a:solidFill>
              </a:rPr>
              <a:t> </a:t>
            </a:r>
            <a:r>
              <a:rPr lang="en-US" sz="2200" b="1" dirty="0" err="1" smtClean="0">
                <a:solidFill>
                  <a:srgbClr val="008000"/>
                </a:solidFill>
              </a:rPr>
              <a:t>Metastable</a:t>
            </a:r>
            <a:r>
              <a:rPr lang="en-US" sz="2200" b="1" dirty="0" smtClean="0">
                <a:solidFill>
                  <a:srgbClr val="008000"/>
                </a:solidFill>
              </a:rPr>
              <a:t> phases are often encountered</a:t>
            </a:r>
          </a:p>
          <a:p>
            <a:pPr algn="ctr">
              <a:buFont typeface="Arial" pitchFamily="34" charset="0"/>
              <a:buChar char="•"/>
            </a:pPr>
            <a:endParaRPr lang="en-US" sz="2200" b="1" dirty="0" smtClean="0">
              <a:solidFill>
                <a:srgbClr val="008000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008000"/>
                </a:solidFill>
              </a:rPr>
              <a:t> High-rate cycling means non-equilibrium conditions</a:t>
            </a:r>
          </a:p>
          <a:p>
            <a:pPr algn="ctr">
              <a:buFont typeface="Arial" pitchFamily="34" charset="0"/>
              <a:buChar char="•"/>
            </a:pPr>
            <a:endParaRPr lang="en-US" sz="2200" b="1" dirty="0" smtClean="0">
              <a:solidFill>
                <a:srgbClr val="008000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008000"/>
                </a:solidFill>
              </a:rPr>
              <a:t> Operando studies reproduce as much as possible </a:t>
            </a:r>
          </a:p>
          <a:p>
            <a:pPr algn="ctr"/>
            <a:r>
              <a:rPr lang="en-US" sz="2200" b="1" dirty="0" smtClean="0">
                <a:solidFill>
                  <a:srgbClr val="008000"/>
                </a:solidFill>
              </a:rPr>
              <a:t>real-battery working conditions</a:t>
            </a:r>
            <a:endParaRPr lang="fr-FR" sz="2200" b="1" dirty="0">
              <a:solidFill>
                <a:srgbClr val="00800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01" y="0"/>
            <a:ext cx="7330999" cy="99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7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27522" y="5619900"/>
            <a:ext cx="41367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2000" dirty="0" smtClean="0"/>
              <a:t>good </a:t>
            </a:r>
            <a:r>
              <a:rPr lang="fr-FR" sz="2000" dirty="0" err="1" smtClean="0"/>
              <a:t>electrochemical</a:t>
            </a:r>
            <a:r>
              <a:rPr lang="fr-FR" sz="2000" dirty="0" smtClean="0"/>
              <a:t> performances </a:t>
            </a:r>
          </a:p>
          <a:p>
            <a:pPr>
              <a:buFont typeface="Wingdings" pitchFamily="2" charset="2"/>
              <a:buChar char="Ø"/>
            </a:pPr>
            <a:r>
              <a:rPr lang="fr-FR" sz="2000" dirty="0" smtClean="0"/>
              <a:t>REFINABLE neutron diffraction (ND) </a:t>
            </a:r>
            <a:r>
              <a:rPr lang="fr-FR" sz="2000" dirty="0" err="1" smtClean="0"/>
              <a:t>powder</a:t>
            </a:r>
            <a:r>
              <a:rPr lang="fr-FR" sz="2000" dirty="0" smtClean="0"/>
              <a:t> patterns</a:t>
            </a:r>
            <a:endParaRPr lang="fr-FR" sz="20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5721" y="263645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fr-FR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Goal: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Diffraction in real time…</a:t>
            </a:r>
            <a:endParaRPr lang="fr-FR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B0E6F-2439-450C-9AFC-B8855EB69917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8" name="TextBox 7"/>
          <p:cNvSpPr txBox="1"/>
          <p:nvPr/>
        </p:nvSpPr>
        <p:spPr>
          <a:xfrm flipH="1">
            <a:off x="17748" y="4924428"/>
            <a:ext cx="4067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/>
              <a:t>An </a:t>
            </a:r>
            <a:r>
              <a:rPr lang="fr-FR" sz="2000" dirty="0" err="1" smtClean="0"/>
              <a:t>electrochemical</a:t>
            </a:r>
            <a:r>
              <a:rPr lang="fr-FR" sz="2000" dirty="0" smtClean="0"/>
              <a:t> </a:t>
            </a:r>
            <a:r>
              <a:rPr lang="fr-FR" sz="2000" dirty="0" err="1" smtClean="0"/>
              <a:t>cell</a:t>
            </a:r>
            <a:r>
              <a:rPr lang="fr-FR" sz="2000" dirty="0" smtClean="0"/>
              <a:t> for </a:t>
            </a:r>
          </a:p>
          <a:p>
            <a:pPr algn="ctr"/>
            <a:r>
              <a:rPr lang="fr-FR" sz="2000" dirty="0" smtClean="0"/>
              <a:t>In Situ </a:t>
            </a:r>
            <a:r>
              <a:rPr lang="fr-FR" sz="2000" b="1" dirty="0" smtClean="0"/>
              <a:t>NEUTRON DIFFRACTION</a:t>
            </a:r>
            <a:endParaRPr lang="fr-FR" sz="2000" b="1" dirty="0"/>
          </a:p>
        </p:txBody>
      </p:sp>
      <p:grpSp>
        <p:nvGrpSpPr>
          <p:cNvPr id="2" name="Group 5"/>
          <p:cNvGrpSpPr/>
          <p:nvPr/>
        </p:nvGrpSpPr>
        <p:grpSpPr>
          <a:xfrm>
            <a:off x="4427984" y="1628800"/>
            <a:ext cx="3569965" cy="2376264"/>
            <a:chOff x="1331640" y="1556792"/>
            <a:chExt cx="6353175" cy="438150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1640" y="1556792"/>
              <a:ext cx="6353175" cy="438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5"/>
            <p:cNvSpPr/>
            <p:nvPr/>
          </p:nvSpPr>
          <p:spPr>
            <a:xfrm>
              <a:off x="5436096" y="1556792"/>
              <a:ext cx="1656184" cy="720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06349" y="1484784"/>
            <a:ext cx="41056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situ &amp; Operando</a:t>
            </a:r>
            <a:endParaRPr lang="fr-FR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2" descr="C:\Users\bianchinim\Pictures\Erice-sotto-la-lente-di-ingrandimen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2132856"/>
            <a:ext cx="1969886" cy="2736304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3013494" y="4185120"/>
            <a:ext cx="864096" cy="3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Oval 20"/>
          <p:cNvSpPr/>
          <p:nvPr/>
        </p:nvSpPr>
        <p:spPr>
          <a:xfrm>
            <a:off x="7668344" y="2420888"/>
            <a:ext cx="144000" cy="144000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Oval 21"/>
          <p:cNvSpPr/>
          <p:nvPr/>
        </p:nvSpPr>
        <p:spPr>
          <a:xfrm>
            <a:off x="6732240" y="3212976"/>
            <a:ext cx="144000" cy="14400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Oval 22"/>
          <p:cNvSpPr/>
          <p:nvPr/>
        </p:nvSpPr>
        <p:spPr>
          <a:xfrm>
            <a:off x="4427984" y="2204864"/>
            <a:ext cx="1080120" cy="18002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Straight Connector 23"/>
          <p:cNvCxnSpPr>
            <a:stCxn id="23" idx="0"/>
          </p:cNvCxnSpPr>
          <p:nvPr/>
        </p:nvCxnSpPr>
        <p:spPr>
          <a:xfrm flipH="1">
            <a:off x="3275856" y="2204864"/>
            <a:ext cx="1692188" cy="72008"/>
          </a:xfrm>
          <a:prstGeom prst="line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3203848" y="3284984"/>
            <a:ext cx="1656184" cy="720080"/>
          </a:xfrm>
          <a:prstGeom prst="line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Bent Arrow 34"/>
          <p:cNvSpPr/>
          <p:nvPr/>
        </p:nvSpPr>
        <p:spPr>
          <a:xfrm flipV="1">
            <a:off x="1884535" y="5684965"/>
            <a:ext cx="1080120" cy="432048"/>
          </a:xfrm>
          <a:prstGeom prst="bentArrow">
            <a:avLst>
              <a:gd name="adj1" fmla="val 25000"/>
              <a:gd name="adj2" fmla="val 26231"/>
              <a:gd name="adj3" fmla="val 25000"/>
              <a:gd name="adj4" fmla="val 603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6" name="Title 6"/>
          <p:cNvSpPr txBox="1">
            <a:spLocks/>
          </p:cNvSpPr>
          <p:nvPr/>
        </p:nvSpPr>
        <p:spPr>
          <a:xfrm>
            <a:off x="3013494" y="3700292"/>
            <a:ext cx="5832648" cy="1224136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…</a:t>
            </a:r>
            <a:r>
              <a:rPr lang="fr-FR" sz="4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with</a:t>
            </a:r>
            <a:r>
              <a:rPr lang="fr-FR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neutrons</a:t>
            </a:r>
            <a:endParaRPr kumimoji="0" lang="fr-FR" sz="4000" b="1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01" y="0"/>
            <a:ext cx="7330999" cy="99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69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5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6 L -2.77778E-6 -0.0625 L -0.34635 -0.06296 L -0.34635 -0.0048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" y="-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5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01041 L -0.18889 -0.0101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21" grpId="0" animBg="1"/>
      <p:bldP spid="22" grpId="0" animBg="1"/>
      <p:bldP spid="35" grpId="0" animBg="1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bianchinim\Documents\PhD\Thesis\Chapter 1\Figures_Chapter1\neutron scattering lengths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3330235"/>
            <a:ext cx="5688632" cy="355519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0264"/>
            <a:ext cx="9144000" cy="1143000"/>
          </a:xfrm>
        </p:spPr>
        <p:txBody>
          <a:bodyPr/>
          <a:lstStyle/>
          <a:p>
            <a:pPr algn="ctr"/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Neutrons: Challenges vs. </a:t>
            </a:r>
            <a:r>
              <a:rPr lang="fr-FR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</a:t>
            </a:r>
            <a:r>
              <a:rPr lang="fr-FR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care?</a:t>
            </a:r>
            <a:endParaRPr lang="fr-FR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B0E6F-2439-450C-9AFC-B8855EB69917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7" name="Oval 6"/>
          <p:cNvSpPr/>
          <p:nvPr/>
        </p:nvSpPr>
        <p:spPr>
          <a:xfrm>
            <a:off x="2339752" y="5733256"/>
            <a:ext cx="576064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Box 7"/>
          <p:cNvSpPr txBox="1"/>
          <p:nvPr/>
        </p:nvSpPr>
        <p:spPr>
          <a:xfrm>
            <a:off x="539552" y="1130548"/>
            <a:ext cx="8136904" cy="2154436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fr-FR" sz="2600" dirty="0">
                <a:solidFill>
                  <a:srgbClr val="FF0000"/>
                </a:solidFill>
              </a:rPr>
              <a:t> </a:t>
            </a:r>
            <a:r>
              <a:rPr lang="fr-FR" sz="3000" u="sng" dirty="0" smtClean="0">
                <a:solidFill>
                  <a:srgbClr val="FF0000"/>
                </a:solidFill>
              </a:rPr>
              <a:t>Neutrons’ </a:t>
            </a:r>
            <a:r>
              <a:rPr lang="fr-FR" sz="3000" u="sng" dirty="0" err="1" smtClean="0">
                <a:solidFill>
                  <a:srgbClr val="FF0000"/>
                </a:solidFill>
              </a:rPr>
              <a:t>sensitivity</a:t>
            </a:r>
            <a:r>
              <a:rPr lang="fr-FR" sz="3000" u="sng" dirty="0" smtClean="0">
                <a:solidFill>
                  <a:srgbClr val="FF0000"/>
                </a:solidFill>
              </a:rPr>
              <a:t> to Lithium!</a:t>
            </a:r>
          </a:p>
          <a:p>
            <a:pPr lvl="1">
              <a:buFont typeface="Arial" pitchFamily="34" charset="0"/>
              <a:buChar char="•"/>
            </a:pPr>
            <a:endParaRPr lang="fr-FR" sz="2600" dirty="0" smtClean="0">
              <a:solidFill>
                <a:srgbClr val="FF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fr-FR" sz="2600" dirty="0" smtClean="0">
                <a:solidFill>
                  <a:srgbClr val="008000"/>
                </a:solidFill>
              </a:rPr>
              <a:t> Neutrons’ </a:t>
            </a:r>
            <a:r>
              <a:rPr lang="fr-FR" sz="2600" dirty="0" err="1" smtClean="0">
                <a:solidFill>
                  <a:srgbClr val="008000"/>
                </a:solidFill>
              </a:rPr>
              <a:t>contrast</a:t>
            </a:r>
            <a:r>
              <a:rPr lang="fr-FR" sz="2600" dirty="0" smtClean="0">
                <a:solidFill>
                  <a:srgbClr val="008000"/>
                </a:solidFill>
              </a:rPr>
              <a:t> </a:t>
            </a:r>
            <a:r>
              <a:rPr lang="fr-FR" sz="2600" dirty="0" err="1" smtClean="0">
                <a:solidFill>
                  <a:srgbClr val="008000"/>
                </a:solidFill>
              </a:rPr>
              <a:t>between</a:t>
            </a:r>
            <a:r>
              <a:rPr lang="fr-FR" sz="2600" dirty="0" smtClean="0">
                <a:solidFill>
                  <a:srgbClr val="008000"/>
                </a:solidFill>
              </a:rPr>
              <a:t> </a:t>
            </a:r>
            <a:r>
              <a:rPr lang="fr-FR" sz="2600" dirty="0" err="1" smtClean="0">
                <a:solidFill>
                  <a:srgbClr val="008000"/>
                </a:solidFill>
              </a:rPr>
              <a:t>neighbouring</a:t>
            </a:r>
            <a:r>
              <a:rPr lang="fr-FR" sz="2600" dirty="0" smtClean="0">
                <a:solidFill>
                  <a:srgbClr val="008000"/>
                </a:solidFill>
              </a:rPr>
              <a:t> </a:t>
            </a:r>
            <a:r>
              <a:rPr lang="fr-FR" sz="2600" dirty="0" err="1" smtClean="0">
                <a:solidFill>
                  <a:srgbClr val="008000"/>
                </a:solidFill>
              </a:rPr>
              <a:t>elements</a:t>
            </a:r>
            <a:endParaRPr lang="fr-FR" sz="2600" dirty="0" smtClean="0">
              <a:solidFill>
                <a:srgbClr val="008000"/>
              </a:solidFill>
            </a:endParaRPr>
          </a:p>
          <a:p>
            <a:pPr lvl="1">
              <a:buFont typeface="Arial" pitchFamily="34" charset="0"/>
              <a:buChar char="•"/>
            </a:pPr>
            <a:endParaRPr lang="fr-FR" sz="2600" dirty="0" smtClean="0">
              <a:solidFill>
                <a:srgbClr val="FF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fr-FR" sz="2600" dirty="0" smtClean="0">
                <a:solidFill>
                  <a:schemeClr val="tx1"/>
                </a:solidFill>
              </a:rPr>
              <a:t> Neutrons probe the </a:t>
            </a:r>
            <a:r>
              <a:rPr lang="fr-FR" sz="2600" dirty="0" err="1" smtClean="0">
                <a:solidFill>
                  <a:schemeClr val="tx1"/>
                </a:solidFill>
              </a:rPr>
              <a:t>whole</a:t>
            </a:r>
            <a:r>
              <a:rPr lang="fr-FR" sz="2600" dirty="0" smtClean="0">
                <a:solidFill>
                  <a:schemeClr val="tx1"/>
                </a:solidFill>
              </a:rPr>
              <a:t> </a:t>
            </a:r>
            <a:r>
              <a:rPr lang="fr-FR" sz="2600" dirty="0" err="1" smtClean="0">
                <a:solidFill>
                  <a:schemeClr val="tx1"/>
                </a:solidFill>
              </a:rPr>
              <a:t>electrode</a:t>
            </a:r>
            <a:endParaRPr lang="fr-FR" sz="2600" dirty="0">
              <a:solidFill>
                <a:schemeClr val="tx1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323528" y="1700808"/>
          <a:ext cx="8424936" cy="1779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6424"/>
                <a:gridCol w="1440160"/>
                <a:gridCol w="1728192"/>
                <a:gridCol w="1440160"/>
              </a:tblGrid>
              <a:tr h="430847">
                <a:tc>
                  <a:txBody>
                    <a:bodyPr/>
                    <a:lstStyle/>
                    <a:p>
                      <a:r>
                        <a:rPr lang="fr-FR" dirty="0" smtClean="0"/>
                        <a:t>MAIN ISSUES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ND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Electrochem</a:t>
                      </a:r>
                      <a:r>
                        <a:rPr lang="fr-FR" dirty="0" smtClean="0"/>
                        <a:t>.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Solution</a:t>
                      </a:r>
                      <a:endParaRPr lang="fr-FR" dirty="0"/>
                    </a:p>
                  </a:txBody>
                  <a:tcPr/>
                </a:tc>
              </a:tr>
              <a:tr h="4339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 smtClean="0"/>
                        <a:t>amount</a:t>
                      </a:r>
                      <a:r>
                        <a:rPr lang="fr-FR" dirty="0" smtClean="0"/>
                        <a:t> of </a:t>
                      </a:r>
                      <a:r>
                        <a:rPr lang="fr-FR" dirty="0" err="1" smtClean="0"/>
                        <a:t>powder</a:t>
                      </a:r>
                      <a:r>
                        <a:rPr lang="fr-FR" dirty="0" smtClean="0"/>
                        <a:t> </a:t>
                      </a:r>
                      <a:r>
                        <a:rPr lang="fr-FR" dirty="0" err="1" smtClean="0"/>
                        <a:t>required</a:t>
                      </a:r>
                      <a:endParaRPr lang="fr-FR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&gt; 120 mg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&lt; 250 mg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200</a:t>
                      </a:r>
                      <a:r>
                        <a:rPr lang="fr-FR" baseline="0" dirty="0" smtClean="0"/>
                        <a:t> mg</a:t>
                      </a:r>
                      <a:endParaRPr lang="fr-FR" dirty="0"/>
                    </a:p>
                  </a:txBody>
                  <a:tcPr/>
                </a:tc>
              </a:tr>
              <a:tr h="911858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hydrogen</a:t>
                      </a:r>
                      <a:r>
                        <a:rPr lang="fr-FR" dirty="0" smtClean="0"/>
                        <a:t>-</a:t>
                      </a:r>
                      <a:r>
                        <a:rPr lang="fr-FR" dirty="0" err="1" smtClean="0"/>
                        <a:t>rich</a:t>
                      </a:r>
                      <a:r>
                        <a:rPr lang="fr-FR" dirty="0" smtClean="0"/>
                        <a:t> </a:t>
                      </a:r>
                      <a:r>
                        <a:rPr lang="fr-FR" dirty="0" err="1" smtClean="0"/>
                        <a:t>electrolytes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High </a:t>
                      </a:r>
                      <a:r>
                        <a:rPr lang="fr-FR" dirty="0" err="1" smtClean="0"/>
                        <a:t>backgound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OK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Deuterated</a:t>
                      </a:r>
                      <a:endParaRPr lang="fr-FR" dirty="0" smtClean="0"/>
                    </a:p>
                    <a:p>
                      <a:r>
                        <a:rPr lang="fr-FR" dirty="0" smtClean="0"/>
                        <a:t>Electrolytes</a:t>
                      </a:r>
                    </a:p>
                    <a:p>
                      <a:r>
                        <a:rPr lang="fr-FR" dirty="0" smtClean="0"/>
                        <a:t>(</a:t>
                      </a:r>
                      <a:r>
                        <a:rPr lang="fr-FR" dirty="0" err="1" smtClean="0"/>
                        <a:t>costly</a:t>
                      </a:r>
                      <a:r>
                        <a:rPr lang="fr-FR" dirty="0" smtClean="0"/>
                        <a:t>)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Oval 9"/>
          <p:cNvSpPr/>
          <p:nvPr/>
        </p:nvSpPr>
        <p:spPr>
          <a:xfrm>
            <a:off x="3600000" y="5940000"/>
            <a:ext cx="432000" cy="360000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Oval 11"/>
          <p:cNvSpPr/>
          <p:nvPr/>
        </p:nvSpPr>
        <p:spPr>
          <a:xfrm>
            <a:off x="3419872" y="3941440"/>
            <a:ext cx="432000" cy="360000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255451" y="4721214"/>
            <a:ext cx="280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Neutron scattering lengths</a:t>
            </a:r>
            <a:endParaRPr lang="fr-FR" dirty="0">
              <a:latin typeface="Cambria" pitchFamily="18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01" y="0"/>
            <a:ext cx="7330999" cy="99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2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uild="p" animBg="1"/>
      <p:bldP spid="10" grpId="0" animBg="1"/>
      <p:bldP spid="1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bianchinim\Desktop\PICS at WORK\CAM00083.jpg"/>
          <p:cNvPicPr>
            <a:picLocks noChangeAspect="1" noChangeArrowheads="1"/>
          </p:cNvPicPr>
          <p:nvPr/>
        </p:nvPicPr>
        <p:blipFill>
          <a:blip r:embed="rId3" cstate="print"/>
          <a:srcRect l="22858" t="16667" r="35097"/>
          <a:stretch>
            <a:fillRect/>
          </a:stretch>
        </p:blipFill>
        <p:spPr bwMode="auto">
          <a:xfrm>
            <a:off x="5868144" y="2142044"/>
            <a:ext cx="2376264" cy="3532284"/>
          </a:xfrm>
          <a:prstGeom prst="rect">
            <a:avLst/>
          </a:prstGeom>
          <a:noFill/>
        </p:spPr>
      </p:pic>
      <p:pic>
        <p:nvPicPr>
          <p:cNvPr id="6" name="Picture 2" descr="C:\Users\bianchinim\Documents\SOLID\assemblage4_paper5.tif"/>
          <p:cNvPicPr>
            <a:picLocks noChangeAspect="1" noChangeArrowheads="1"/>
          </p:cNvPicPr>
          <p:nvPr/>
        </p:nvPicPr>
        <p:blipFill>
          <a:blip r:embed="rId4" cstate="print"/>
          <a:srcRect l="38389" t="6833" r="51462" b="2425"/>
          <a:stretch>
            <a:fillRect/>
          </a:stretch>
        </p:blipFill>
        <p:spPr bwMode="auto">
          <a:xfrm>
            <a:off x="323529" y="1412776"/>
            <a:ext cx="936103" cy="4333559"/>
          </a:xfrm>
          <a:prstGeom prst="rect">
            <a:avLst/>
          </a:prstGeom>
          <a:noFill/>
        </p:spPr>
      </p:pic>
      <p:sp>
        <p:nvSpPr>
          <p:cNvPr id="7" name="TextBox 48"/>
          <p:cNvSpPr txBox="1"/>
          <p:nvPr/>
        </p:nvSpPr>
        <p:spPr>
          <a:xfrm>
            <a:off x="2465275" y="5170272"/>
            <a:ext cx="3546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Powder </a:t>
            </a:r>
            <a:r>
              <a:rPr lang="fr-FR" b="1" dirty="0" smtClean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(positive </a:t>
            </a:r>
            <a:r>
              <a:rPr lang="fr-FR" b="1" dirty="0" err="1" smtClean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electrode</a:t>
            </a:r>
            <a:r>
              <a:rPr lang="fr-FR" b="1" dirty="0" smtClean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)</a:t>
            </a:r>
            <a:endParaRPr lang="fr-FR" b="1" dirty="0">
              <a:solidFill>
                <a:srgbClr val="FF0000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Box 51"/>
          <p:cNvSpPr txBox="1"/>
          <p:nvPr/>
        </p:nvSpPr>
        <p:spPr>
          <a:xfrm>
            <a:off x="2411761" y="3298064"/>
            <a:ext cx="3119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TiZr</a:t>
            </a:r>
            <a:r>
              <a:rPr lang="fr-FR" sz="2400" b="1" dirty="0" smtClean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fr-FR" sz="2400" b="1" dirty="0" err="1" smtClean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current</a:t>
            </a:r>
            <a:r>
              <a:rPr lang="fr-FR" sz="2400" b="1" dirty="0" smtClean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fr-FR" sz="2400" b="1" dirty="0" err="1" smtClean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collector</a:t>
            </a:r>
            <a:endParaRPr lang="fr-FR" sz="2400" b="1" dirty="0">
              <a:solidFill>
                <a:srgbClr val="0070C0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xtBox 53"/>
          <p:cNvSpPr txBox="1"/>
          <p:nvPr/>
        </p:nvSpPr>
        <p:spPr>
          <a:xfrm>
            <a:off x="2411761" y="3586096"/>
            <a:ext cx="3479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ea typeface="Verdana" pitchFamily="34" charset="0"/>
                <a:cs typeface="Verdana" pitchFamily="34" charset="0"/>
              </a:rPr>
              <a:t>Li </a:t>
            </a:r>
            <a:r>
              <a:rPr lang="fr-FR" sz="2400" b="1" dirty="0" err="1" smtClean="0">
                <a:ea typeface="Verdana" pitchFamily="34" charset="0"/>
                <a:cs typeface="Verdana" pitchFamily="34" charset="0"/>
              </a:rPr>
              <a:t>metal</a:t>
            </a:r>
            <a:r>
              <a:rPr lang="fr-FR" sz="2400" b="1" dirty="0" smtClean="0">
                <a:ea typeface="Verdana" pitchFamily="34" charset="0"/>
                <a:cs typeface="Verdana" pitchFamily="34" charset="0"/>
              </a:rPr>
              <a:t> </a:t>
            </a:r>
            <a:r>
              <a:rPr lang="fr-FR" b="1" dirty="0" smtClean="0">
                <a:ea typeface="Verdana" pitchFamily="34" charset="0"/>
                <a:cs typeface="Verdana" pitchFamily="34" charset="0"/>
              </a:rPr>
              <a:t>(</a:t>
            </a:r>
            <a:r>
              <a:rPr lang="fr-FR" b="1" dirty="0" err="1" smtClean="0">
                <a:ea typeface="Verdana" pitchFamily="34" charset="0"/>
                <a:cs typeface="Verdana" pitchFamily="34" charset="0"/>
              </a:rPr>
              <a:t>negative</a:t>
            </a:r>
            <a:r>
              <a:rPr lang="fr-FR" b="1" dirty="0" smtClean="0">
                <a:ea typeface="Verdana" pitchFamily="34" charset="0"/>
                <a:cs typeface="Verdana" pitchFamily="34" charset="0"/>
              </a:rPr>
              <a:t> </a:t>
            </a:r>
            <a:r>
              <a:rPr lang="fr-FR" b="1" dirty="0" err="1" smtClean="0">
                <a:ea typeface="Verdana" pitchFamily="34" charset="0"/>
                <a:cs typeface="Verdana" pitchFamily="34" charset="0"/>
              </a:rPr>
              <a:t>electrode</a:t>
            </a:r>
            <a:r>
              <a:rPr lang="fr-FR" b="1" dirty="0" smtClean="0">
                <a:ea typeface="Verdana" pitchFamily="34" charset="0"/>
                <a:cs typeface="Verdana" pitchFamily="34" charset="0"/>
              </a:rPr>
              <a:t>)</a:t>
            </a:r>
            <a:endParaRPr lang="fr-FR" sz="2400" b="1" dirty="0" smtClean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46"/>
          <p:cNvSpPr txBox="1"/>
          <p:nvPr/>
        </p:nvSpPr>
        <p:spPr>
          <a:xfrm>
            <a:off x="2461015" y="4738225"/>
            <a:ext cx="2255002" cy="523220"/>
          </a:xfrm>
          <a:prstGeom prst="rect">
            <a:avLst/>
          </a:prstGeom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TiZr</a:t>
            </a:r>
            <a:r>
              <a:rPr lang="fr-FR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container</a:t>
            </a:r>
            <a:endParaRPr lang="fr-FR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TextBox 49"/>
          <p:cNvSpPr txBox="1"/>
          <p:nvPr/>
        </p:nvSpPr>
        <p:spPr>
          <a:xfrm>
            <a:off x="2406881" y="2577984"/>
            <a:ext cx="1157008" cy="343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ea typeface="Verdana" pitchFamily="34" charset="0"/>
                <a:cs typeface="Verdana" pitchFamily="34" charset="0"/>
              </a:rPr>
              <a:t>Mylar</a:t>
            </a:r>
            <a:r>
              <a:rPr lang="fr-FR" sz="2400" b="1" dirty="0" smtClean="0">
                <a:ea typeface="Verdana" pitchFamily="34" charset="0"/>
                <a:cs typeface="Verdana" pitchFamily="34" charset="0"/>
              </a:rPr>
              <a:t> foil</a:t>
            </a:r>
            <a:endParaRPr lang="fr-FR" sz="2400" b="1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TextBox 50"/>
          <p:cNvSpPr txBox="1"/>
          <p:nvPr/>
        </p:nvSpPr>
        <p:spPr>
          <a:xfrm>
            <a:off x="2411761" y="3010032"/>
            <a:ext cx="810698" cy="343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ea typeface="Verdana" pitchFamily="34" charset="0"/>
                <a:cs typeface="Verdana" pitchFamily="34" charset="0"/>
              </a:rPr>
              <a:t>Spring</a:t>
            </a:r>
            <a:endParaRPr lang="fr-FR" sz="2400" b="1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TextBox 54"/>
          <p:cNvSpPr txBox="1"/>
          <p:nvPr/>
        </p:nvSpPr>
        <p:spPr>
          <a:xfrm>
            <a:off x="2411761" y="3962788"/>
            <a:ext cx="1172797" cy="343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ea typeface="Verdana" pitchFamily="34" charset="0"/>
                <a:cs typeface="Verdana" pitchFamily="34" charset="0"/>
              </a:rPr>
              <a:t>Separator</a:t>
            </a:r>
            <a:endParaRPr lang="fr-FR" sz="2400" b="1" dirty="0"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6" name="Straight Connector 85"/>
          <p:cNvCxnSpPr/>
          <p:nvPr/>
        </p:nvCxnSpPr>
        <p:spPr>
          <a:xfrm flipH="1">
            <a:off x="1115616" y="4234168"/>
            <a:ext cx="1368152" cy="216024"/>
          </a:xfrm>
          <a:prstGeom prst="line">
            <a:avLst/>
          </a:prstGeom>
          <a:ln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94"/>
          <p:cNvSpPr txBox="1"/>
          <p:nvPr/>
        </p:nvSpPr>
        <p:spPr>
          <a:xfrm>
            <a:off x="2411761" y="4282476"/>
            <a:ext cx="863730" cy="343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ea typeface="Verdana" pitchFamily="34" charset="0"/>
                <a:cs typeface="Verdana" pitchFamily="34" charset="0"/>
              </a:rPr>
              <a:t>Gasket</a:t>
            </a:r>
            <a:endParaRPr lang="fr-FR" sz="2400" b="1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TextBox 108"/>
          <p:cNvSpPr txBox="1"/>
          <p:nvPr/>
        </p:nvSpPr>
        <p:spPr>
          <a:xfrm>
            <a:off x="2411761" y="2090581"/>
            <a:ext cx="949600" cy="343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ea typeface="Verdana" pitchFamily="34" charset="0"/>
                <a:cs typeface="Verdana" pitchFamily="34" charset="0"/>
              </a:rPr>
              <a:t>Plunger</a:t>
            </a:r>
            <a:endParaRPr lang="fr-FR" sz="2400" b="1" dirty="0" smtClean="0"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27" name="Straight Connector 85"/>
          <p:cNvCxnSpPr/>
          <p:nvPr/>
        </p:nvCxnSpPr>
        <p:spPr>
          <a:xfrm flipV="1">
            <a:off x="1115616" y="3586096"/>
            <a:ext cx="1368152" cy="576065"/>
          </a:xfrm>
          <a:prstGeom prst="line">
            <a:avLst/>
          </a:prstGeom>
          <a:ln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85"/>
          <p:cNvCxnSpPr/>
          <p:nvPr/>
        </p:nvCxnSpPr>
        <p:spPr>
          <a:xfrm flipH="1">
            <a:off x="971601" y="2866016"/>
            <a:ext cx="1440159" cy="576064"/>
          </a:xfrm>
          <a:prstGeom prst="line">
            <a:avLst/>
          </a:prstGeom>
          <a:ln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85"/>
          <p:cNvCxnSpPr/>
          <p:nvPr/>
        </p:nvCxnSpPr>
        <p:spPr>
          <a:xfrm flipH="1">
            <a:off x="1115617" y="4522200"/>
            <a:ext cx="1368151" cy="216024"/>
          </a:xfrm>
          <a:prstGeom prst="line">
            <a:avLst/>
          </a:prstGeom>
          <a:ln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85"/>
          <p:cNvCxnSpPr/>
          <p:nvPr/>
        </p:nvCxnSpPr>
        <p:spPr>
          <a:xfrm flipH="1">
            <a:off x="1043609" y="3298064"/>
            <a:ext cx="1368151" cy="720080"/>
          </a:xfrm>
          <a:prstGeom prst="line">
            <a:avLst/>
          </a:prstGeom>
          <a:ln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85"/>
          <p:cNvCxnSpPr>
            <a:stCxn id="9" idx="1"/>
          </p:cNvCxnSpPr>
          <p:nvPr/>
        </p:nvCxnSpPr>
        <p:spPr>
          <a:xfrm flipH="1">
            <a:off x="1115616" y="3816929"/>
            <a:ext cx="1296145" cy="489247"/>
          </a:xfrm>
          <a:prstGeom prst="line">
            <a:avLst/>
          </a:prstGeom>
          <a:ln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85"/>
          <p:cNvCxnSpPr/>
          <p:nvPr/>
        </p:nvCxnSpPr>
        <p:spPr>
          <a:xfrm flipH="1">
            <a:off x="971600" y="2361960"/>
            <a:ext cx="1512168" cy="0"/>
          </a:xfrm>
          <a:prstGeom prst="line">
            <a:avLst/>
          </a:prstGeom>
          <a:ln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Connecteur droit 31"/>
          <p:cNvCxnSpPr/>
          <p:nvPr/>
        </p:nvCxnSpPr>
        <p:spPr>
          <a:xfrm flipV="1">
            <a:off x="899592" y="5387478"/>
            <a:ext cx="1502980" cy="2017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85"/>
          <p:cNvCxnSpPr/>
          <p:nvPr/>
        </p:nvCxnSpPr>
        <p:spPr>
          <a:xfrm flipH="1">
            <a:off x="1187624" y="5026256"/>
            <a:ext cx="1191633" cy="0"/>
          </a:xfrm>
          <a:prstGeom prst="line">
            <a:avLst/>
          </a:prstGeom>
          <a:ln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31"/>
          <p:cNvCxnSpPr/>
          <p:nvPr/>
        </p:nvCxnSpPr>
        <p:spPr>
          <a:xfrm>
            <a:off x="5508104" y="5458304"/>
            <a:ext cx="1800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85"/>
          <p:cNvCxnSpPr>
            <a:stCxn id="39" idx="1"/>
            <a:endCxn id="35" idx="6"/>
          </p:cNvCxnSpPr>
          <p:nvPr/>
        </p:nvCxnSpPr>
        <p:spPr>
          <a:xfrm flipH="1" flipV="1">
            <a:off x="4716016" y="5013176"/>
            <a:ext cx="1872208" cy="193100"/>
          </a:xfrm>
          <a:prstGeom prst="line">
            <a:avLst/>
          </a:prstGeom>
          <a:ln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Left Brace 38"/>
          <p:cNvSpPr/>
          <p:nvPr/>
        </p:nvSpPr>
        <p:spPr>
          <a:xfrm>
            <a:off x="6588224" y="4882240"/>
            <a:ext cx="216024" cy="64807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880" y="74063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new </a:t>
            </a:r>
            <a:r>
              <a:rPr lang="fr-FR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electrochemical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b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situ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neutron diffraction</a:t>
            </a:r>
            <a:endParaRPr lang="fr-FR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B0E6F-2439-450C-9AFC-B8855EB69917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42" name="TextBox 41"/>
          <p:cNvSpPr txBox="1"/>
          <p:nvPr/>
        </p:nvSpPr>
        <p:spPr>
          <a:xfrm>
            <a:off x="332952" y="5863077"/>
            <a:ext cx="7059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 </a:t>
            </a:r>
            <a:r>
              <a:rPr lang="fr-FR" sz="1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Bianchini</a:t>
            </a:r>
            <a:r>
              <a:rPr lang="fr-FR" sz="1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J.B. Leriche, J.-L. </a:t>
            </a:r>
            <a:r>
              <a:rPr lang="fr-FR" sz="1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Laborier</a:t>
            </a:r>
            <a:r>
              <a:rPr lang="fr-FR" sz="1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, </a:t>
            </a:r>
            <a:r>
              <a:rPr lang="fr-FR" sz="1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L.Gendrin</a:t>
            </a:r>
            <a:r>
              <a:rPr lang="fr-FR" sz="1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sz="1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E.Suard</a:t>
            </a:r>
            <a:r>
              <a:rPr lang="fr-FR" sz="1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L. Croguennec, </a:t>
            </a:r>
            <a:r>
              <a:rPr lang="fr-FR" sz="1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C.Masquelier</a:t>
            </a:r>
            <a:r>
              <a:rPr lang="fr-FR" sz="1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sz="13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J. </a:t>
            </a:r>
            <a:r>
              <a:rPr lang="fr-FR" sz="13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Electrochem</a:t>
            </a:r>
            <a:r>
              <a:rPr lang="fr-FR" sz="13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Soc.</a:t>
            </a:r>
            <a:r>
              <a:rPr lang="fr-FR" sz="1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160(11), A2176, </a:t>
            </a:r>
            <a:r>
              <a:rPr lang="fr-FR" sz="1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</a:t>
            </a:r>
          </a:p>
          <a:p>
            <a:r>
              <a:rPr lang="fr-FR" sz="13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new </a:t>
            </a:r>
            <a:r>
              <a:rPr lang="fr-FR" sz="13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Null</a:t>
            </a:r>
            <a:r>
              <a:rPr lang="fr-FR" sz="13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3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Matrix</a:t>
            </a:r>
            <a:r>
              <a:rPr lang="fr-FR" sz="13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3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electrochemical</a:t>
            </a:r>
            <a:r>
              <a:rPr lang="fr-FR" sz="13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3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</a:t>
            </a:r>
            <a:r>
              <a:rPr lang="fr-FR" sz="13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fr-FR" sz="13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Rietveld</a:t>
            </a:r>
            <a:r>
              <a:rPr lang="fr-FR" sz="13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3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refinements</a:t>
            </a:r>
            <a:r>
              <a:rPr lang="fr-FR" sz="13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in situ or operando neutron </a:t>
            </a:r>
            <a:r>
              <a:rPr lang="fr-FR" sz="13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powder</a:t>
            </a:r>
            <a:r>
              <a:rPr lang="fr-FR" sz="13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diffraction data</a:t>
            </a:r>
            <a:endParaRPr lang="fr-FR" sz="13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Oval 34"/>
          <p:cNvSpPr/>
          <p:nvPr/>
        </p:nvSpPr>
        <p:spPr>
          <a:xfrm>
            <a:off x="2411760" y="4725144"/>
            <a:ext cx="2304256" cy="576064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01" y="0"/>
            <a:ext cx="7330999" cy="99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1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5800"/>
            <a:ext cx="9144000" cy="1143000"/>
          </a:xfrm>
        </p:spPr>
        <p:txBody>
          <a:bodyPr>
            <a:noAutofit/>
          </a:bodyPr>
          <a:lstStyle/>
          <a:p>
            <a:pPr lvl="0" algn="ctr"/>
            <a:r>
              <a:rPr lang="fr-FR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D20 @ ILL (High Flux) – </a:t>
            </a:r>
            <a:r>
              <a:rPr lang="fr-FR" sz="3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</a:t>
            </a:r>
            <a:r>
              <a:rPr lang="fr-FR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Setup</a:t>
            </a:r>
            <a:b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B0E6F-2439-450C-9AFC-B8855EB69917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9" name="Picture 495" descr="C:\Users\bianchinim\Dropbox\Foto 13-11-14 09 58 08.jpg"/>
          <p:cNvPicPr>
            <a:picLocks noChangeAspect="1" noChangeArrowheads="1"/>
          </p:cNvPicPr>
          <p:nvPr/>
        </p:nvPicPr>
        <p:blipFill>
          <a:blip r:embed="rId3" cstate="print">
            <a:lum bright="10000" contrast="-10000"/>
          </a:blip>
          <a:srcRect b="3770"/>
          <a:stretch>
            <a:fillRect/>
          </a:stretch>
        </p:blipFill>
        <p:spPr bwMode="auto">
          <a:xfrm>
            <a:off x="722400" y="1124744"/>
            <a:ext cx="7882047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Arrow 10"/>
          <p:cNvSpPr/>
          <p:nvPr/>
        </p:nvSpPr>
        <p:spPr>
          <a:xfrm rot="10380000">
            <a:off x="4838648" y="2873895"/>
            <a:ext cx="2825612" cy="23983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" name="Right Arrow 11"/>
          <p:cNvSpPr/>
          <p:nvPr/>
        </p:nvSpPr>
        <p:spPr>
          <a:xfrm rot="6548289">
            <a:off x="2930004" y="4432212"/>
            <a:ext cx="2553829" cy="251100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3" name="Right Arrow 12"/>
          <p:cNvSpPr/>
          <p:nvPr/>
        </p:nvSpPr>
        <p:spPr>
          <a:xfrm rot="2664104">
            <a:off x="4428604" y="4194271"/>
            <a:ext cx="2960201" cy="251214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4" name="Arc 13"/>
          <p:cNvSpPr/>
          <p:nvPr/>
        </p:nvSpPr>
        <p:spPr>
          <a:xfrm rot="11346429">
            <a:off x="730921" y="-358170"/>
            <a:ext cx="7868945" cy="6684302"/>
          </a:xfrm>
          <a:prstGeom prst="arc">
            <a:avLst>
              <a:gd name="adj1" fmla="val 10905813"/>
              <a:gd name="adj2" fmla="val 0"/>
            </a:avLst>
          </a:prstGeom>
          <a:ln w="28575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0" name="Right Arrow 19"/>
          <p:cNvSpPr/>
          <p:nvPr/>
        </p:nvSpPr>
        <p:spPr>
          <a:xfrm rot="10337820" flipV="1">
            <a:off x="1478777" y="3272334"/>
            <a:ext cx="3051542" cy="252000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1" name="TextBox 414"/>
          <p:cNvSpPr txBox="1">
            <a:spLocks noChangeArrowheads="1"/>
          </p:cNvSpPr>
          <p:nvPr/>
        </p:nvSpPr>
        <p:spPr bwMode="auto">
          <a:xfrm rot="331030">
            <a:off x="4033187" y="6145161"/>
            <a:ext cx="1098186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Detector</a:t>
            </a:r>
          </a:p>
        </p:txBody>
      </p:sp>
      <p:sp>
        <p:nvSpPr>
          <p:cNvPr id="22" name="TextBox 415"/>
          <p:cNvSpPr txBox="1">
            <a:spLocks noChangeArrowheads="1"/>
          </p:cNvSpPr>
          <p:nvPr/>
        </p:nvSpPr>
        <p:spPr bwMode="auto">
          <a:xfrm rot="21180000">
            <a:off x="5036405" y="2973792"/>
            <a:ext cx="2111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Neutrons </a:t>
            </a:r>
            <a:r>
              <a:rPr lang="fr-FR" sz="2000" dirty="0" err="1">
                <a:solidFill>
                  <a:schemeClr val="bg1"/>
                </a:solidFill>
              </a:rPr>
              <a:t>beam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23" name="TextBox 416"/>
          <p:cNvSpPr txBox="1">
            <a:spLocks noChangeArrowheads="1"/>
          </p:cNvSpPr>
          <p:nvPr/>
        </p:nvSpPr>
        <p:spPr bwMode="auto">
          <a:xfrm>
            <a:off x="720080" y="1136937"/>
            <a:ext cx="1619672" cy="70788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dirty="0" err="1">
                <a:solidFill>
                  <a:schemeClr val="bg1"/>
                </a:solidFill>
              </a:rPr>
              <a:t>Potentiostat‘s</a:t>
            </a:r>
            <a:endParaRPr lang="fr-FR" sz="2000" dirty="0">
              <a:solidFill>
                <a:schemeClr val="bg1"/>
              </a:solidFill>
            </a:endParaRPr>
          </a:p>
          <a:p>
            <a:r>
              <a:rPr lang="fr-FR" sz="2000" dirty="0">
                <a:solidFill>
                  <a:schemeClr val="bg1"/>
                </a:solidFill>
              </a:rPr>
              <a:t>connections</a:t>
            </a:r>
          </a:p>
        </p:txBody>
      </p:sp>
      <p:cxnSp>
        <p:nvCxnSpPr>
          <p:cNvPr id="24" name="Straight Arrow Connector 418"/>
          <p:cNvCxnSpPr>
            <a:cxnSpLocks noChangeShapeType="1"/>
          </p:cNvCxnSpPr>
          <p:nvPr/>
        </p:nvCxnSpPr>
        <p:spPr bwMode="auto">
          <a:xfrm>
            <a:off x="2267744" y="1583386"/>
            <a:ext cx="1211386" cy="69348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5" name="TextBox 421"/>
          <p:cNvSpPr txBox="1">
            <a:spLocks noChangeArrowheads="1"/>
          </p:cNvSpPr>
          <p:nvPr/>
        </p:nvSpPr>
        <p:spPr bwMode="auto">
          <a:xfrm>
            <a:off x="5030639" y="1556791"/>
            <a:ext cx="1125537" cy="70802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 i="1" dirty="0">
                <a:solidFill>
                  <a:schemeClr val="bg1"/>
                </a:solidFill>
              </a:rPr>
              <a:t>In situ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fr-FR" sz="2000" dirty="0" err="1" smtClean="0">
                <a:solidFill>
                  <a:schemeClr val="bg1"/>
                </a:solidFill>
              </a:rPr>
              <a:t>Cell</a:t>
            </a:r>
            <a:endParaRPr lang="fr-FR" sz="2000" dirty="0">
              <a:solidFill>
                <a:schemeClr val="bg1"/>
              </a:solidFill>
            </a:endParaRPr>
          </a:p>
        </p:txBody>
      </p:sp>
      <p:cxnSp>
        <p:nvCxnSpPr>
          <p:cNvPr id="26" name="Straight Arrow Connector 422"/>
          <p:cNvCxnSpPr>
            <a:cxnSpLocks noChangeShapeType="1"/>
            <a:stCxn id="25" idx="2"/>
          </p:cNvCxnSpPr>
          <p:nvPr/>
        </p:nvCxnSpPr>
        <p:spPr bwMode="auto">
          <a:xfrm flipH="1">
            <a:off x="4911576" y="2264816"/>
            <a:ext cx="681038" cy="588962"/>
          </a:xfrm>
          <a:prstGeom prst="straightConnector1">
            <a:avLst/>
          </a:prstGeom>
          <a:noFill/>
          <a:ln w="28575" algn="ctr">
            <a:solidFill>
              <a:schemeClr val="bg1"/>
            </a:solidFill>
            <a:round/>
            <a:headEnd/>
            <a:tailEnd type="arrow" w="med" len="med"/>
          </a:ln>
        </p:spPr>
      </p:cxnSp>
      <p:grpSp>
        <p:nvGrpSpPr>
          <p:cNvPr id="27" name="Group 26"/>
          <p:cNvGrpSpPr/>
          <p:nvPr/>
        </p:nvGrpSpPr>
        <p:grpSpPr>
          <a:xfrm>
            <a:off x="2483768" y="1052735"/>
            <a:ext cx="1736091" cy="2592288"/>
            <a:chOff x="2483768" y="908720"/>
            <a:chExt cx="1736091" cy="2592288"/>
          </a:xfrm>
        </p:grpSpPr>
        <p:pic>
          <p:nvPicPr>
            <p:cNvPr id="15" name="Picture 3" descr="C:\Users\bianchinim\Desktop\PICS at WORK\CAM00083.jpg"/>
            <p:cNvPicPr>
              <a:picLocks noChangeAspect="1" noChangeArrowheads="1"/>
            </p:cNvPicPr>
            <p:nvPr/>
          </p:nvPicPr>
          <p:blipFill>
            <a:blip r:embed="rId4" cstate="print"/>
            <a:srcRect l="28540" t="27273" r="39642"/>
            <a:stretch>
              <a:fillRect/>
            </a:stretch>
          </p:blipFill>
          <p:spPr bwMode="auto">
            <a:xfrm>
              <a:off x="2483768" y="908720"/>
              <a:ext cx="1512168" cy="2592288"/>
            </a:xfrm>
            <a:prstGeom prst="rect">
              <a:avLst/>
            </a:prstGeom>
            <a:noFill/>
          </p:spPr>
        </p:pic>
        <p:sp>
          <p:nvSpPr>
            <p:cNvPr id="16" name="Right Arrow 15"/>
            <p:cNvSpPr/>
            <p:nvPr/>
          </p:nvSpPr>
          <p:spPr>
            <a:xfrm rot="10627827">
              <a:off x="3801840" y="3096000"/>
              <a:ext cx="418019" cy="28211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9" name="Left Brace 18"/>
            <p:cNvSpPr/>
            <p:nvPr/>
          </p:nvSpPr>
          <p:spPr>
            <a:xfrm flipH="1">
              <a:off x="3635896" y="3096000"/>
              <a:ext cx="144016" cy="288032"/>
            </a:xfrm>
            <a:prstGeom prst="lef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9" name="Imag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01" y="0"/>
            <a:ext cx="7330999" cy="99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5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0" grpId="0" animBg="1"/>
      <p:bldP spid="22" grpId="0"/>
    </p:bldLst>
  </p:timing>
</p:sld>
</file>

<file path=ppt/theme/theme1.xml><?xml version="1.0" encoding="utf-8"?>
<a:theme xmlns:a="http://schemas.openxmlformats.org/drawingml/2006/main" name="ILL 2016_slides V1">
  <a:themeElements>
    <a:clrScheme name="ILL 2">
      <a:dk1>
        <a:srgbClr val="000000"/>
      </a:dk1>
      <a:lt1>
        <a:srgbClr val="FFFFFF"/>
      </a:lt1>
      <a:dk2>
        <a:srgbClr val="007CB0"/>
      </a:dk2>
      <a:lt2>
        <a:srgbClr val="FFFFFF"/>
      </a:lt2>
      <a:accent1>
        <a:srgbClr val="95ACBA"/>
      </a:accent1>
      <a:accent2>
        <a:srgbClr val="009FE3"/>
      </a:accent2>
      <a:accent3>
        <a:srgbClr val="004899"/>
      </a:accent3>
      <a:accent4>
        <a:srgbClr val="73B1C3"/>
      </a:accent4>
      <a:accent5>
        <a:srgbClr val="A2C73B"/>
      </a:accent5>
      <a:accent6>
        <a:srgbClr val="869C80"/>
      </a:accent6>
      <a:hlink>
        <a:srgbClr val="E6007E"/>
      </a:hlink>
      <a:folHlink>
        <a:srgbClr val="AF12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LL_presentation_template" id="{B5DC8F2B-B071-4C9C-84C8-3CD1058AE069}" vid="{476F8AF2-04F4-4264-AE3C-448B170E823B}"/>
    </a:ext>
  </a:extLst>
</a:theme>
</file>

<file path=ppt/theme/theme2.xml><?xml version="1.0" encoding="utf-8"?>
<a:theme xmlns:a="http://schemas.openxmlformats.org/drawingml/2006/main" name="presentation-template">
  <a:themeElements>
    <a:clrScheme name="ILL 2">
      <a:dk1>
        <a:srgbClr val="000000"/>
      </a:dk1>
      <a:lt1>
        <a:srgbClr val="FFFFFF"/>
      </a:lt1>
      <a:dk2>
        <a:srgbClr val="007CB0"/>
      </a:dk2>
      <a:lt2>
        <a:srgbClr val="FFFFFF"/>
      </a:lt2>
      <a:accent1>
        <a:srgbClr val="95ACBA"/>
      </a:accent1>
      <a:accent2>
        <a:srgbClr val="009FE3"/>
      </a:accent2>
      <a:accent3>
        <a:srgbClr val="004899"/>
      </a:accent3>
      <a:accent4>
        <a:srgbClr val="73B1C3"/>
      </a:accent4>
      <a:accent5>
        <a:srgbClr val="A2C73B"/>
      </a:accent5>
      <a:accent6>
        <a:srgbClr val="869C80"/>
      </a:accent6>
      <a:hlink>
        <a:srgbClr val="E6007E"/>
      </a:hlink>
      <a:folHlink>
        <a:srgbClr val="AF12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-template" id="{DA9A6DFB-C15C-47FA-BC2F-34A4DD1EE673}" vid="{32AA003C-A565-46F3-A434-2898C50B289A}"/>
    </a:ext>
  </a:extLst>
</a:theme>
</file>

<file path=ppt/theme/theme3.xml><?xml version="1.0" encoding="utf-8"?>
<a:theme xmlns:a="http://schemas.openxmlformats.org/drawingml/2006/main" name="1_ILL 2016_slides V1">
  <a:themeElements>
    <a:clrScheme name="ILL 2">
      <a:dk1>
        <a:srgbClr val="000000"/>
      </a:dk1>
      <a:lt1>
        <a:srgbClr val="FFFFFF"/>
      </a:lt1>
      <a:dk2>
        <a:srgbClr val="007CB0"/>
      </a:dk2>
      <a:lt2>
        <a:srgbClr val="FFFFFF"/>
      </a:lt2>
      <a:accent1>
        <a:srgbClr val="95ACBA"/>
      </a:accent1>
      <a:accent2>
        <a:srgbClr val="009FE3"/>
      </a:accent2>
      <a:accent3>
        <a:srgbClr val="004899"/>
      </a:accent3>
      <a:accent4>
        <a:srgbClr val="73B1C3"/>
      </a:accent4>
      <a:accent5>
        <a:srgbClr val="A2C73B"/>
      </a:accent5>
      <a:accent6>
        <a:srgbClr val="869C80"/>
      </a:accent6>
      <a:hlink>
        <a:srgbClr val="E6007E"/>
      </a:hlink>
      <a:folHlink>
        <a:srgbClr val="AF12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LL_presentation_template" id="{B5DC8F2B-B071-4C9C-84C8-3CD1058AE069}" vid="{476F8AF2-04F4-4264-AE3C-448B170E823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ILL_presentation_template</Template>
  <TotalTime>7383</TotalTime>
  <Words>1066</Words>
  <Application>Microsoft Office PowerPoint</Application>
  <PresentationFormat>Affichage à l'écran (4:3)</PresentationFormat>
  <Paragraphs>294</Paragraphs>
  <Slides>23</Slides>
  <Notes>10</Notes>
  <HiddenSlides>5</HiddenSlides>
  <MMClips>5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23</vt:i4>
      </vt:variant>
    </vt:vector>
  </HeadingPairs>
  <TitlesOfParts>
    <vt:vector size="38" baseType="lpstr">
      <vt:lpstr>宋体</vt:lpstr>
      <vt:lpstr>Aharoni</vt:lpstr>
      <vt:lpstr>Arial</vt:lpstr>
      <vt:lpstr>Arial Narrow</vt:lpstr>
      <vt:lpstr>Calibri</vt:lpstr>
      <vt:lpstr>Cambria</vt:lpstr>
      <vt:lpstr>Courier New</vt:lpstr>
      <vt:lpstr>Gill Sans MT</vt:lpstr>
      <vt:lpstr>Times New Roman</vt:lpstr>
      <vt:lpstr>Verdana</vt:lpstr>
      <vt:lpstr>Verdana Bold</vt:lpstr>
      <vt:lpstr>Wingdings</vt:lpstr>
      <vt:lpstr>ILL 2016_slides V1</vt:lpstr>
      <vt:lpstr>presentation-template</vt:lpstr>
      <vt:lpstr>1_ILL 2016_slides V1</vt:lpstr>
      <vt:lpstr>Neutrons and Li-ion batteries: A perfect marriage</vt:lpstr>
      <vt:lpstr>Summary:</vt:lpstr>
      <vt:lpstr>Working principle of Li-ion batteries</vt:lpstr>
      <vt:lpstr>The Goal: Diffraction in real time…</vt:lpstr>
      <vt:lpstr>The Goal: Diffraction in real time…</vt:lpstr>
      <vt:lpstr>The Goal: Diffraction in real time…</vt:lpstr>
      <vt:lpstr>Neutrons: Challenges vs. Why do we care?</vt:lpstr>
      <vt:lpstr> A new electrochemical cell for  in situ neutron diffraction</vt:lpstr>
      <vt:lpstr>D20 @ ILL (High Flux) – Experimental Setup </vt:lpstr>
      <vt:lpstr>Présentation PowerPoint</vt:lpstr>
      <vt:lpstr>Présentation PowerPoint</vt:lpstr>
      <vt:lpstr>In-situ ND of a LiFePO4 battery </vt:lpstr>
      <vt:lpstr>Applications: LiMn2O4 positive electrodes </vt:lpstr>
      <vt:lpstr>Electrode charge (C/20) in real-time</vt:lpstr>
      <vt:lpstr>Présentation PowerPoint</vt:lpstr>
      <vt:lpstr>High-Voltage spinel materials: LiNi0.4Mn1.6O4</vt:lpstr>
      <vt:lpstr>High-Voltage spinel materials: LiNi0.4Mn1.6O4</vt:lpstr>
      <vt:lpstr>High-Voltage spinel materials: LiNi0.4Mn1.6O4</vt:lpstr>
      <vt:lpstr>High-Voltage spinel materials: LiNi0.4Mn1.6O4</vt:lpstr>
      <vt:lpstr>Conclusions (1st part):</vt:lpstr>
      <vt:lpstr>Summary and Conclusion</vt:lpstr>
      <vt:lpstr>Acknowledgements</vt:lpstr>
      <vt:lpstr>Thank you for your attention!</vt:lpstr>
    </vt:vector>
  </TitlesOfParts>
  <Company>ILL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Multiple phases in the  ε-VPO4O - LiVPO4O - Li2VPO4O system: a combined solid state electrochemistry and diffraction structural study</dc:title>
  <dc:creator>bianchinim</dc:creator>
  <cp:lastModifiedBy>Giovanna Cicognani</cp:lastModifiedBy>
  <cp:revision>240</cp:revision>
  <dcterms:created xsi:type="dcterms:W3CDTF">2014-03-20T09:08:35Z</dcterms:created>
  <dcterms:modified xsi:type="dcterms:W3CDTF">2017-01-16T11:42:32Z</dcterms:modified>
</cp:coreProperties>
</file>